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2" r:id="rId2"/>
  </p:sldMasterIdLst>
  <p:notesMasterIdLst>
    <p:notesMasterId r:id="rId153"/>
  </p:notesMasterIdLst>
  <p:handoutMasterIdLst>
    <p:handoutMasterId r:id="rId154"/>
  </p:handoutMasterIdLst>
  <p:sldIdLst>
    <p:sldId id="421" r:id="rId3"/>
    <p:sldId id="556" r:id="rId4"/>
    <p:sldId id="557" r:id="rId5"/>
    <p:sldId id="503" r:id="rId6"/>
    <p:sldId id="536" r:id="rId7"/>
    <p:sldId id="607" r:id="rId8"/>
    <p:sldId id="504" r:id="rId9"/>
    <p:sldId id="608" r:id="rId10"/>
    <p:sldId id="609" r:id="rId11"/>
    <p:sldId id="311" r:id="rId12"/>
    <p:sldId id="314" r:id="rId13"/>
    <p:sldId id="308" r:id="rId14"/>
    <p:sldId id="611" r:id="rId15"/>
    <p:sldId id="603" r:id="rId16"/>
    <p:sldId id="604" r:id="rId17"/>
    <p:sldId id="613" r:id="rId18"/>
    <p:sldId id="511" r:id="rId19"/>
    <p:sldId id="539" r:id="rId20"/>
    <p:sldId id="648" r:id="rId21"/>
    <p:sldId id="540" r:id="rId22"/>
    <p:sldId id="516" r:id="rId23"/>
    <p:sldId id="518" r:id="rId24"/>
    <p:sldId id="517" r:id="rId25"/>
    <p:sldId id="519" r:id="rId26"/>
    <p:sldId id="521" r:id="rId27"/>
    <p:sldId id="522" r:id="rId28"/>
    <p:sldId id="541" r:id="rId29"/>
    <p:sldId id="60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542" r:id="rId45"/>
    <p:sldId id="558" r:id="rId46"/>
    <p:sldId id="559" r:id="rId47"/>
    <p:sldId id="560" r:id="rId48"/>
    <p:sldId id="561" r:id="rId49"/>
    <p:sldId id="543" r:id="rId50"/>
    <p:sldId id="463" r:id="rId51"/>
    <p:sldId id="464" r:id="rId52"/>
    <p:sldId id="544" r:id="rId53"/>
    <p:sldId id="470" r:id="rId54"/>
    <p:sldId id="548" r:id="rId55"/>
    <p:sldId id="471" r:id="rId56"/>
    <p:sldId id="527" r:id="rId57"/>
    <p:sldId id="528" r:id="rId58"/>
    <p:sldId id="473" r:id="rId59"/>
    <p:sldId id="474" r:id="rId60"/>
    <p:sldId id="475" r:id="rId61"/>
    <p:sldId id="476" r:id="rId62"/>
    <p:sldId id="478" r:id="rId63"/>
    <p:sldId id="477" r:id="rId64"/>
    <p:sldId id="529" r:id="rId65"/>
    <p:sldId id="530" r:id="rId66"/>
    <p:sldId id="531" r:id="rId67"/>
    <p:sldId id="533" r:id="rId68"/>
    <p:sldId id="434" r:id="rId69"/>
    <p:sldId id="436" r:id="rId70"/>
    <p:sldId id="549" r:id="rId71"/>
    <p:sldId id="550" r:id="rId72"/>
    <p:sldId id="440" r:id="rId73"/>
    <p:sldId id="554" r:id="rId74"/>
    <p:sldId id="552" r:id="rId75"/>
    <p:sldId id="590" r:id="rId76"/>
    <p:sldId id="591" r:id="rId77"/>
    <p:sldId id="593" r:id="rId78"/>
    <p:sldId id="592" r:id="rId79"/>
    <p:sldId id="562" r:id="rId80"/>
    <p:sldId id="563" r:id="rId81"/>
    <p:sldId id="564" r:id="rId82"/>
    <p:sldId id="565" r:id="rId83"/>
    <p:sldId id="566" r:id="rId84"/>
    <p:sldId id="567" r:id="rId85"/>
    <p:sldId id="599" r:id="rId86"/>
    <p:sldId id="602" r:id="rId87"/>
    <p:sldId id="600" r:id="rId88"/>
    <p:sldId id="601" r:id="rId89"/>
    <p:sldId id="568" r:id="rId90"/>
    <p:sldId id="569" r:id="rId91"/>
    <p:sldId id="596" r:id="rId92"/>
    <p:sldId id="570" r:id="rId93"/>
    <p:sldId id="571" r:id="rId94"/>
    <p:sldId id="580" r:id="rId95"/>
    <p:sldId id="581" r:id="rId96"/>
    <p:sldId id="572" r:id="rId97"/>
    <p:sldId id="573" r:id="rId98"/>
    <p:sldId id="594" r:id="rId99"/>
    <p:sldId id="595" r:id="rId100"/>
    <p:sldId id="574" r:id="rId101"/>
    <p:sldId id="582" r:id="rId102"/>
    <p:sldId id="575" r:id="rId103"/>
    <p:sldId id="576" r:id="rId104"/>
    <p:sldId id="583" r:id="rId105"/>
    <p:sldId id="578" r:id="rId106"/>
    <p:sldId id="584" r:id="rId107"/>
    <p:sldId id="585" r:id="rId108"/>
    <p:sldId id="586" r:id="rId109"/>
    <p:sldId id="605" r:id="rId110"/>
    <p:sldId id="587" r:id="rId111"/>
    <p:sldId id="588" r:id="rId112"/>
    <p:sldId id="589" r:id="rId113"/>
    <p:sldId id="579" r:id="rId114"/>
    <p:sldId id="490" r:id="rId115"/>
    <p:sldId id="537" r:id="rId116"/>
    <p:sldId id="538" r:id="rId117"/>
    <p:sldId id="610" r:id="rId118"/>
    <p:sldId id="614" r:id="rId119"/>
    <p:sldId id="615" r:id="rId120"/>
    <p:sldId id="616" r:id="rId121"/>
    <p:sldId id="617" r:id="rId122"/>
    <p:sldId id="618" r:id="rId123"/>
    <p:sldId id="643" r:id="rId124"/>
    <p:sldId id="641" r:id="rId125"/>
    <p:sldId id="642" r:id="rId126"/>
    <p:sldId id="645" r:id="rId127"/>
    <p:sldId id="644" r:id="rId128"/>
    <p:sldId id="619" r:id="rId129"/>
    <p:sldId id="620" r:id="rId130"/>
    <p:sldId id="621" r:id="rId131"/>
    <p:sldId id="622" r:id="rId132"/>
    <p:sldId id="623" r:id="rId133"/>
    <p:sldId id="624" r:id="rId134"/>
    <p:sldId id="625" r:id="rId135"/>
    <p:sldId id="626" r:id="rId136"/>
    <p:sldId id="627" r:id="rId137"/>
    <p:sldId id="628" r:id="rId138"/>
    <p:sldId id="629" r:id="rId139"/>
    <p:sldId id="630" r:id="rId140"/>
    <p:sldId id="631" r:id="rId141"/>
    <p:sldId id="632" r:id="rId142"/>
    <p:sldId id="633" r:id="rId143"/>
    <p:sldId id="634" r:id="rId144"/>
    <p:sldId id="635" r:id="rId145"/>
    <p:sldId id="636" r:id="rId146"/>
    <p:sldId id="637" r:id="rId147"/>
    <p:sldId id="638" r:id="rId148"/>
    <p:sldId id="639" r:id="rId149"/>
    <p:sldId id="640" r:id="rId150"/>
    <p:sldId id="646" r:id="rId151"/>
    <p:sldId id="647" r:id="rId15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4F4"/>
    <a:srgbClr val="5FE8D6"/>
    <a:srgbClr val="00CC00"/>
    <a:srgbClr val="C2F5A9"/>
    <a:srgbClr val="0000FF"/>
    <a:srgbClr val="FF99FF"/>
    <a:srgbClr val="FAA4AC"/>
    <a:srgbClr val="D6C8CC"/>
    <a:srgbClr val="CC33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6" autoAdjust="0"/>
  </p:normalViewPr>
  <p:slideViewPr>
    <p:cSldViewPr>
      <p:cViewPr varScale="1">
        <p:scale>
          <a:sx n="98" d="100"/>
          <a:sy n="98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A8084-685B-4887-9AE6-253E76E5885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5524DA2-CB91-46BC-A10F-EA6BEB2BD47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1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EVAL</a:t>
          </a:r>
          <a:endParaRPr lang="en-US" sz="21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3B927178-CBD4-4525-94BF-F0FF530341AA}" type="parTrans" cxnId="{3D0F219F-296B-4CAB-87ED-A54EC701317B}">
      <dgm:prSet/>
      <dgm:spPr/>
      <dgm:t>
        <a:bodyPr/>
        <a:lstStyle/>
        <a:p>
          <a:endParaRPr lang="en-US"/>
        </a:p>
      </dgm:t>
    </dgm:pt>
    <dgm:pt modelId="{90A44CC5-CF96-4C5A-BFB1-BE9743B08A61}" type="sibTrans" cxnId="{3D0F219F-296B-4CAB-87ED-A54EC701317B}">
      <dgm:prSet/>
      <dgm:spPr/>
      <dgm:t>
        <a:bodyPr/>
        <a:lstStyle/>
        <a:p>
          <a:endParaRPr lang="en-US"/>
        </a:p>
      </dgm:t>
    </dgm:pt>
    <dgm:pt modelId="{E064E2B9-3843-499F-A85D-2022D6577F8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1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SYNTHESIS</a:t>
          </a:r>
          <a:endParaRPr lang="en-US" sz="21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0F661080-D453-498F-A411-FCCA5B9EAD30}" type="parTrans" cxnId="{ECCE4CB6-EBEA-42B9-B8A9-B3C774F69814}">
      <dgm:prSet/>
      <dgm:spPr/>
      <dgm:t>
        <a:bodyPr/>
        <a:lstStyle/>
        <a:p>
          <a:endParaRPr lang="en-US"/>
        </a:p>
      </dgm:t>
    </dgm:pt>
    <dgm:pt modelId="{6D2DEDBD-8F86-428F-B6DE-F52712FA8A96}" type="sibTrans" cxnId="{ECCE4CB6-EBEA-42B9-B8A9-B3C774F69814}">
      <dgm:prSet/>
      <dgm:spPr/>
      <dgm:t>
        <a:bodyPr/>
        <a:lstStyle/>
        <a:p>
          <a:endParaRPr lang="en-US"/>
        </a:p>
      </dgm:t>
    </dgm:pt>
    <dgm:pt modelId="{B821CDA2-05C1-4516-B89F-97CD9CDE49B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200" b="1" dirty="0" smtClean="0">
              <a:solidFill>
                <a:srgbClr val="FFFF00"/>
              </a:solidFill>
            </a:rPr>
            <a:t>ANALYSIS</a:t>
          </a:r>
          <a:endParaRPr lang="en-US" sz="2200" b="1" dirty="0">
            <a:solidFill>
              <a:srgbClr val="FFFF00"/>
            </a:solidFill>
          </a:endParaRPr>
        </a:p>
      </dgm:t>
    </dgm:pt>
    <dgm:pt modelId="{F75A0943-36EF-4876-A852-A1B8F794F9F4}" type="parTrans" cxnId="{00476489-056D-4046-B2AA-E209004C4027}">
      <dgm:prSet/>
      <dgm:spPr/>
      <dgm:t>
        <a:bodyPr/>
        <a:lstStyle/>
        <a:p>
          <a:endParaRPr lang="en-US"/>
        </a:p>
      </dgm:t>
    </dgm:pt>
    <dgm:pt modelId="{BCBBBECE-24DF-4F65-B44A-27550C0ED0A4}" type="sibTrans" cxnId="{00476489-056D-4046-B2AA-E209004C4027}">
      <dgm:prSet/>
      <dgm:spPr/>
      <dgm:t>
        <a:bodyPr/>
        <a:lstStyle/>
        <a:p>
          <a:endParaRPr lang="en-US"/>
        </a:p>
      </dgm:t>
    </dgm:pt>
    <dgm:pt modelId="{2E4BBE75-8446-476E-AD58-99B84CA8E7F6}">
      <dgm:prSet custT="1"/>
      <dgm:spPr>
        <a:solidFill>
          <a:srgbClr val="7030A0"/>
        </a:solidFill>
      </dgm:spPr>
      <dgm:t>
        <a:bodyPr/>
        <a:lstStyle/>
        <a:p>
          <a:r>
            <a:rPr lang="en-US" sz="2200" b="1" dirty="0" smtClean="0">
              <a:solidFill>
                <a:srgbClr val="FFFF00"/>
              </a:solidFill>
            </a:rPr>
            <a:t>APPLICATION</a:t>
          </a:r>
          <a:endParaRPr lang="en-US" sz="2200" b="1" dirty="0">
            <a:solidFill>
              <a:srgbClr val="FFFF00"/>
            </a:solidFill>
          </a:endParaRPr>
        </a:p>
      </dgm:t>
    </dgm:pt>
    <dgm:pt modelId="{A7E36436-F30A-4D32-B71B-2AE14140D1EF}" type="parTrans" cxnId="{7B6FA7E4-DE0C-477C-A637-4B96C0616140}">
      <dgm:prSet/>
      <dgm:spPr/>
      <dgm:t>
        <a:bodyPr/>
        <a:lstStyle/>
        <a:p>
          <a:endParaRPr lang="en-US"/>
        </a:p>
      </dgm:t>
    </dgm:pt>
    <dgm:pt modelId="{CFA430E7-E223-403B-BF30-174ECD25890B}" type="sibTrans" cxnId="{7B6FA7E4-DE0C-477C-A637-4B96C0616140}">
      <dgm:prSet/>
      <dgm:spPr/>
      <dgm:t>
        <a:bodyPr/>
        <a:lstStyle/>
        <a:p>
          <a:endParaRPr lang="en-US"/>
        </a:p>
      </dgm:t>
    </dgm:pt>
    <dgm:pt modelId="{233CE70D-2B7C-4A09-9B46-21B90F088D12}">
      <dgm:prSet custT="1"/>
      <dgm:spPr>
        <a:solidFill>
          <a:srgbClr val="7030A0"/>
        </a:solidFill>
      </dgm:spPr>
      <dgm:t>
        <a:bodyPr/>
        <a:lstStyle/>
        <a:p>
          <a:r>
            <a:rPr lang="en-US" sz="2200" b="1" dirty="0" smtClean="0">
              <a:solidFill>
                <a:srgbClr val="FF99FF"/>
              </a:solidFill>
            </a:rPr>
            <a:t>COMPREHENSION</a:t>
          </a:r>
          <a:endParaRPr lang="en-US" sz="2200" b="1" dirty="0">
            <a:solidFill>
              <a:srgbClr val="FF99FF"/>
            </a:solidFill>
          </a:endParaRPr>
        </a:p>
      </dgm:t>
    </dgm:pt>
    <dgm:pt modelId="{B78E9B27-83E1-4FF1-BF77-AD65099A5CE0}" type="parTrans" cxnId="{623DEF26-9F18-4C5A-BA92-DB0121357E7F}">
      <dgm:prSet/>
      <dgm:spPr/>
      <dgm:t>
        <a:bodyPr/>
        <a:lstStyle/>
        <a:p>
          <a:endParaRPr lang="en-US"/>
        </a:p>
      </dgm:t>
    </dgm:pt>
    <dgm:pt modelId="{C7161502-3750-4D4D-B4F3-F4B1A5DFA977}" type="sibTrans" cxnId="{623DEF26-9F18-4C5A-BA92-DB0121357E7F}">
      <dgm:prSet/>
      <dgm:spPr/>
      <dgm:t>
        <a:bodyPr/>
        <a:lstStyle/>
        <a:p>
          <a:endParaRPr lang="en-US"/>
        </a:p>
      </dgm:t>
    </dgm:pt>
    <dgm:pt modelId="{5412E0FD-198F-4013-8CAE-19395521F858}">
      <dgm:prSet custT="1"/>
      <dgm:spPr>
        <a:solidFill>
          <a:srgbClr val="7030A0"/>
        </a:solidFill>
      </dgm:spPr>
      <dgm:t>
        <a:bodyPr/>
        <a:lstStyle/>
        <a:p>
          <a:r>
            <a:rPr lang="en-US" sz="2200" b="1" dirty="0" smtClean="0">
              <a:solidFill>
                <a:srgbClr val="FF99FF"/>
              </a:solidFill>
            </a:rPr>
            <a:t>KNOWLEDGE</a:t>
          </a:r>
          <a:endParaRPr lang="en-US" sz="2200" b="1" dirty="0">
            <a:solidFill>
              <a:srgbClr val="FF99FF"/>
            </a:solidFill>
          </a:endParaRPr>
        </a:p>
      </dgm:t>
    </dgm:pt>
    <dgm:pt modelId="{D67A26C2-248A-4DCF-B42B-6FD59AEEDB8A}" type="parTrans" cxnId="{62451034-23F0-46FA-BE02-525E9D1BA86F}">
      <dgm:prSet/>
      <dgm:spPr/>
      <dgm:t>
        <a:bodyPr/>
        <a:lstStyle/>
        <a:p>
          <a:endParaRPr lang="en-US"/>
        </a:p>
      </dgm:t>
    </dgm:pt>
    <dgm:pt modelId="{545C2691-653F-4885-B489-E7ADA7218B50}" type="sibTrans" cxnId="{62451034-23F0-46FA-BE02-525E9D1BA86F}">
      <dgm:prSet/>
      <dgm:spPr/>
      <dgm:t>
        <a:bodyPr/>
        <a:lstStyle/>
        <a:p>
          <a:endParaRPr lang="en-US"/>
        </a:p>
      </dgm:t>
    </dgm:pt>
    <dgm:pt modelId="{C1D56819-2EF4-4058-85B0-4E32BAED6203}" type="pres">
      <dgm:prSet presAssocID="{420A8084-685B-4887-9AE6-253E76E58850}" presName="Name0" presStyleCnt="0">
        <dgm:presLayoutVars>
          <dgm:dir/>
          <dgm:animLvl val="lvl"/>
          <dgm:resizeHandles val="exact"/>
        </dgm:presLayoutVars>
      </dgm:prSet>
      <dgm:spPr/>
    </dgm:pt>
    <dgm:pt modelId="{E807B48F-0A8A-4F87-9B37-625FA39C3623}" type="pres">
      <dgm:prSet presAssocID="{05524DA2-CB91-46BC-A10F-EA6BEB2BD471}" presName="Name8" presStyleCnt="0"/>
      <dgm:spPr/>
    </dgm:pt>
    <dgm:pt modelId="{A51715CA-FDAA-427F-9DF8-FE5ACC51B538}" type="pres">
      <dgm:prSet presAssocID="{05524DA2-CB91-46BC-A10F-EA6BEB2BD471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3705B-7DEA-4F97-B8D6-0BB65105050B}" type="pres">
      <dgm:prSet presAssocID="{05524DA2-CB91-46BC-A10F-EA6BEB2BD4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5BDAC-453D-458A-94D2-765459FD5316}" type="pres">
      <dgm:prSet presAssocID="{E064E2B9-3843-499F-A85D-2022D6577F86}" presName="Name8" presStyleCnt="0"/>
      <dgm:spPr/>
    </dgm:pt>
    <dgm:pt modelId="{E5C3DAC5-7E0F-4811-AA49-0F9F74AE5016}" type="pres">
      <dgm:prSet presAssocID="{E064E2B9-3843-499F-A85D-2022D6577F86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D1E56-F24C-4AEC-84CB-B12D18AA95DF}" type="pres">
      <dgm:prSet presAssocID="{E064E2B9-3843-499F-A85D-2022D6577F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EE7CA-E724-4A4C-B7F5-2700C044FDC8}" type="pres">
      <dgm:prSet presAssocID="{B821CDA2-05C1-4516-B89F-97CD9CDE49B9}" presName="Name8" presStyleCnt="0"/>
      <dgm:spPr/>
    </dgm:pt>
    <dgm:pt modelId="{3E225C73-1DDA-42DD-AC5F-2842D163985A}" type="pres">
      <dgm:prSet presAssocID="{B821CDA2-05C1-4516-B89F-97CD9CDE49B9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F5553-E7DD-469D-8C0B-F20720972F21}" type="pres">
      <dgm:prSet presAssocID="{B821CDA2-05C1-4516-B89F-97CD9CDE49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97B00-9475-4300-840C-425E30FB3D82}" type="pres">
      <dgm:prSet presAssocID="{2E4BBE75-8446-476E-AD58-99B84CA8E7F6}" presName="Name8" presStyleCnt="0"/>
      <dgm:spPr/>
    </dgm:pt>
    <dgm:pt modelId="{BAE451B1-B12C-4FBD-8F18-C9A26E7CF1BB}" type="pres">
      <dgm:prSet presAssocID="{2E4BBE75-8446-476E-AD58-99B84CA8E7F6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816B5-0D14-4F09-AD2C-EA953BF87505}" type="pres">
      <dgm:prSet presAssocID="{2E4BBE75-8446-476E-AD58-99B84CA8E7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CA91C-1C2D-436E-9CB5-0A368104457E}" type="pres">
      <dgm:prSet presAssocID="{233CE70D-2B7C-4A09-9B46-21B90F088D12}" presName="Name8" presStyleCnt="0"/>
      <dgm:spPr/>
    </dgm:pt>
    <dgm:pt modelId="{69660D55-23F6-43FC-AA89-27A371F6A92F}" type="pres">
      <dgm:prSet presAssocID="{233CE70D-2B7C-4A09-9B46-21B90F088D12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C5B7B-6CF9-4EB4-A417-DB18A7A58E08}" type="pres">
      <dgm:prSet presAssocID="{233CE70D-2B7C-4A09-9B46-21B90F088D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6CC5E-5006-4A89-95AC-66845E61B36A}" type="pres">
      <dgm:prSet presAssocID="{5412E0FD-198F-4013-8CAE-19395521F858}" presName="Name8" presStyleCnt="0"/>
      <dgm:spPr/>
    </dgm:pt>
    <dgm:pt modelId="{048E5ADF-F752-48F8-B199-BF8EE01E4B15}" type="pres">
      <dgm:prSet presAssocID="{5412E0FD-198F-4013-8CAE-19395521F858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9D79B-7820-4C5B-ACE5-0EBCCCA1D051}" type="pres">
      <dgm:prSet presAssocID="{5412E0FD-198F-4013-8CAE-19395521F8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FA7E4-DE0C-477C-A637-4B96C0616140}" srcId="{420A8084-685B-4887-9AE6-253E76E58850}" destId="{2E4BBE75-8446-476E-AD58-99B84CA8E7F6}" srcOrd="3" destOrd="0" parTransId="{A7E36436-F30A-4D32-B71B-2AE14140D1EF}" sibTransId="{CFA430E7-E223-403B-BF30-174ECD25890B}"/>
    <dgm:cxn modelId="{4D17646A-CE73-468E-9931-BAD72719500E}" type="presOf" srcId="{B821CDA2-05C1-4516-B89F-97CD9CDE49B9}" destId="{3E225C73-1DDA-42DD-AC5F-2842D163985A}" srcOrd="0" destOrd="0" presId="urn:microsoft.com/office/officeart/2005/8/layout/pyramid1"/>
    <dgm:cxn modelId="{1B0337C7-75A6-42FA-B6BA-1957736E4358}" type="presOf" srcId="{5412E0FD-198F-4013-8CAE-19395521F858}" destId="{048E5ADF-F752-48F8-B199-BF8EE01E4B15}" srcOrd="0" destOrd="0" presId="urn:microsoft.com/office/officeart/2005/8/layout/pyramid1"/>
    <dgm:cxn modelId="{8E6A970E-1EF0-42B4-ABF5-3EBD696BFEBF}" type="presOf" srcId="{233CE70D-2B7C-4A09-9B46-21B90F088D12}" destId="{69660D55-23F6-43FC-AA89-27A371F6A92F}" srcOrd="0" destOrd="0" presId="urn:microsoft.com/office/officeart/2005/8/layout/pyramid1"/>
    <dgm:cxn modelId="{B0024FB4-96A0-4564-81E2-F38C84D0B912}" type="presOf" srcId="{2E4BBE75-8446-476E-AD58-99B84CA8E7F6}" destId="{BAE451B1-B12C-4FBD-8F18-C9A26E7CF1BB}" srcOrd="0" destOrd="0" presId="urn:microsoft.com/office/officeart/2005/8/layout/pyramid1"/>
    <dgm:cxn modelId="{623DEF26-9F18-4C5A-BA92-DB0121357E7F}" srcId="{420A8084-685B-4887-9AE6-253E76E58850}" destId="{233CE70D-2B7C-4A09-9B46-21B90F088D12}" srcOrd="4" destOrd="0" parTransId="{B78E9B27-83E1-4FF1-BF77-AD65099A5CE0}" sibTransId="{C7161502-3750-4D4D-B4F3-F4B1A5DFA977}"/>
    <dgm:cxn modelId="{3D0F219F-296B-4CAB-87ED-A54EC701317B}" srcId="{420A8084-685B-4887-9AE6-253E76E58850}" destId="{05524DA2-CB91-46BC-A10F-EA6BEB2BD471}" srcOrd="0" destOrd="0" parTransId="{3B927178-CBD4-4525-94BF-F0FF530341AA}" sibTransId="{90A44CC5-CF96-4C5A-BFB1-BE9743B08A61}"/>
    <dgm:cxn modelId="{7059CAB1-C10D-4F63-BFB4-48BBB0C4560A}" type="presOf" srcId="{B821CDA2-05C1-4516-B89F-97CD9CDE49B9}" destId="{D9CF5553-E7DD-469D-8C0B-F20720972F21}" srcOrd="1" destOrd="0" presId="urn:microsoft.com/office/officeart/2005/8/layout/pyramid1"/>
    <dgm:cxn modelId="{E1A7FE36-F953-4165-8961-1C775576648A}" type="presOf" srcId="{E064E2B9-3843-499F-A85D-2022D6577F86}" destId="{E5C3DAC5-7E0F-4811-AA49-0F9F74AE5016}" srcOrd="0" destOrd="0" presId="urn:microsoft.com/office/officeart/2005/8/layout/pyramid1"/>
    <dgm:cxn modelId="{08FD88A6-1F6E-4B8A-B9AE-555DEAA733A5}" type="presOf" srcId="{233CE70D-2B7C-4A09-9B46-21B90F088D12}" destId="{FFAC5B7B-6CF9-4EB4-A417-DB18A7A58E08}" srcOrd="1" destOrd="0" presId="urn:microsoft.com/office/officeart/2005/8/layout/pyramid1"/>
    <dgm:cxn modelId="{418E4458-D739-4A3D-9FA2-C9CA3078B244}" type="presOf" srcId="{5412E0FD-198F-4013-8CAE-19395521F858}" destId="{FEB9D79B-7820-4C5B-ACE5-0EBCCCA1D051}" srcOrd="1" destOrd="0" presId="urn:microsoft.com/office/officeart/2005/8/layout/pyramid1"/>
    <dgm:cxn modelId="{39BB1299-7B75-4712-9E53-1A9001C15D9F}" type="presOf" srcId="{420A8084-685B-4887-9AE6-253E76E58850}" destId="{C1D56819-2EF4-4058-85B0-4E32BAED6203}" srcOrd="0" destOrd="0" presId="urn:microsoft.com/office/officeart/2005/8/layout/pyramid1"/>
    <dgm:cxn modelId="{ECCE4CB6-EBEA-42B9-B8A9-B3C774F69814}" srcId="{420A8084-685B-4887-9AE6-253E76E58850}" destId="{E064E2B9-3843-499F-A85D-2022D6577F86}" srcOrd="1" destOrd="0" parTransId="{0F661080-D453-498F-A411-FCCA5B9EAD30}" sibTransId="{6D2DEDBD-8F86-428F-B6DE-F52712FA8A96}"/>
    <dgm:cxn modelId="{4F9AC52D-4145-49D4-B906-E3472743768C}" type="presOf" srcId="{E064E2B9-3843-499F-A85D-2022D6577F86}" destId="{504D1E56-F24C-4AEC-84CB-B12D18AA95DF}" srcOrd="1" destOrd="0" presId="urn:microsoft.com/office/officeart/2005/8/layout/pyramid1"/>
    <dgm:cxn modelId="{43DB67AC-0E77-4759-8961-CB5C1266EC33}" type="presOf" srcId="{2E4BBE75-8446-476E-AD58-99B84CA8E7F6}" destId="{004816B5-0D14-4F09-AD2C-EA953BF87505}" srcOrd="1" destOrd="0" presId="urn:microsoft.com/office/officeart/2005/8/layout/pyramid1"/>
    <dgm:cxn modelId="{0B468A7B-5D9B-4BD7-BB98-7219A2A3B75A}" type="presOf" srcId="{05524DA2-CB91-46BC-A10F-EA6BEB2BD471}" destId="{0D43705B-7DEA-4F97-B8D6-0BB65105050B}" srcOrd="1" destOrd="0" presId="urn:microsoft.com/office/officeart/2005/8/layout/pyramid1"/>
    <dgm:cxn modelId="{62451034-23F0-46FA-BE02-525E9D1BA86F}" srcId="{420A8084-685B-4887-9AE6-253E76E58850}" destId="{5412E0FD-198F-4013-8CAE-19395521F858}" srcOrd="5" destOrd="0" parTransId="{D67A26C2-248A-4DCF-B42B-6FD59AEEDB8A}" sibTransId="{545C2691-653F-4885-B489-E7ADA7218B50}"/>
    <dgm:cxn modelId="{64FEF846-D7CA-49CE-9406-5D33F5EA1593}" type="presOf" srcId="{05524DA2-CB91-46BC-A10F-EA6BEB2BD471}" destId="{A51715CA-FDAA-427F-9DF8-FE5ACC51B538}" srcOrd="0" destOrd="0" presId="urn:microsoft.com/office/officeart/2005/8/layout/pyramid1"/>
    <dgm:cxn modelId="{00476489-056D-4046-B2AA-E209004C4027}" srcId="{420A8084-685B-4887-9AE6-253E76E58850}" destId="{B821CDA2-05C1-4516-B89F-97CD9CDE49B9}" srcOrd="2" destOrd="0" parTransId="{F75A0943-36EF-4876-A852-A1B8F794F9F4}" sibTransId="{BCBBBECE-24DF-4F65-B44A-27550C0ED0A4}"/>
    <dgm:cxn modelId="{7374AD7C-7FFE-440E-92AE-E04AFA0F8455}" type="presParOf" srcId="{C1D56819-2EF4-4058-85B0-4E32BAED6203}" destId="{E807B48F-0A8A-4F87-9B37-625FA39C3623}" srcOrd="0" destOrd="0" presId="urn:microsoft.com/office/officeart/2005/8/layout/pyramid1"/>
    <dgm:cxn modelId="{776B5F5A-36E0-4EC0-87F9-72DD6476EDDD}" type="presParOf" srcId="{E807B48F-0A8A-4F87-9B37-625FA39C3623}" destId="{A51715CA-FDAA-427F-9DF8-FE5ACC51B538}" srcOrd="0" destOrd="0" presId="urn:microsoft.com/office/officeart/2005/8/layout/pyramid1"/>
    <dgm:cxn modelId="{96FC27DB-2798-47A0-B695-27BD78B2CA17}" type="presParOf" srcId="{E807B48F-0A8A-4F87-9B37-625FA39C3623}" destId="{0D43705B-7DEA-4F97-B8D6-0BB65105050B}" srcOrd="1" destOrd="0" presId="urn:microsoft.com/office/officeart/2005/8/layout/pyramid1"/>
    <dgm:cxn modelId="{2AED666D-9BE0-4A17-8E0C-C0FBD0232050}" type="presParOf" srcId="{C1D56819-2EF4-4058-85B0-4E32BAED6203}" destId="{6715BDAC-453D-458A-94D2-765459FD5316}" srcOrd="1" destOrd="0" presId="urn:microsoft.com/office/officeart/2005/8/layout/pyramid1"/>
    <dgm:cxn modelId="{BF6497AB-FAE6-41CB-ABE8-D475E7C16581}" type="presParOf" srcId="{6715BDAC-453D-458A-94D2-765459FD5316}" destId="{E5C3DAC5-7E0F-4811-AA49-0F9F74AE5016}" srcOrd="0" destOrd="0" presId="urn:microsoft.com/office/officeart/2005/8/layout/pyramid1"/>
    <dgm:cxn modelId="{FE8BEBC7-CFE6-4796-B28F-D78607638430}" type="presParOf" srcId="{6715BDAC-453D-458A-94D2-765459FD5316}" destId="{504D1E56-F24C-4AEC-84CB-B12D18AA95DF}" srcOrd="1" destOrd="0" presId="urn:microsoft.com/office/officeart/2005/8/layout/pyramid1"/>
    <dgm:cxn modelId="{A05F25F7-5BB2-4EB2-B117-7A7A5AC19E79}" type="presParOf" srcId="{C1D56819-2EF4-4058-85B0-4E32BAED6203}" destId="{F20EE7CA-E724-4A4C-B7F5-2700C044FDC8}" srcOrd="2" destOrd="0" presId="urn:microsoft.com/office/officeart/2005/8/layout/pyramid1"/>
    <dgm:cxn modelId="{710A6C99-F143-43AB-BA20-69244F943F8E}" type="presParOf" srcId="{F20EE7CA-E724-4A4C-B7F5-2700C044FDC8}" destId="{3E225C73-1DDA-42DD-AC5F-2842D163985A}" srcOrd="0" destOrd="0" presId="urn:microsoft.com/office/officeart/2005/8/layout/pyramid1"/>
    <dgm:cxn modelId="{DF47697A-1F15-4DD7-8670-50C314C4FF6D}" type="presParOf" srcId="{F20EE7CA-E724-4A4C-B7F5-2700C044FDC8}" destId="{D9CF5553-E7DD-469D-8C0B-F20720972F21}" srcOrd="1" destOrd="0" presId="urn:microsoft.com/office/officeart/2005/8/layout/pyramid1"/>
    <dgm:cxn modelId="{150FC2A1-7254-4968-AE37-6472F23863E9}" type="presParOf" srcId="{C1D56819-2EF4-4058-85B0-4E32BAED6203}" destId="{7EE97B00-9475-4300-840C-425E30FB3D82}" srcOrd="3" destOrd="0" presId="urn:microsoft.com/office/officeart/2005/8/layout/pyramid1"/>
    <dgm:cxn modelId="{11099EC9-9EAC-407B-921C-84921D8A9108}" type="presParOf" srcId="{7EE97B00-9475-4300-840C-425E30FB3D82}" destId="{BAE451B1-B12C-4FBD-8F18-C9A26E7CF1BB}" srcOrd="0" destOrd="0" presId="urn:microsoft.com/office/officeart/2005/8/layout/pyramid1"/>
    <dgm:cxn modelId="{B6E02E33-13ED-4365-8A28-9ED3E9DB8159}" type="presParOf" srcId="{7EE97B00-9475-4300-840C-425E30FB3D82}" destId="{004816B5-0D14-4F09-AD2C-EA953BF87505}" srcOrd="1" destOrd="0" presId="urn:microsoft.com/office/officeart/2005/8/layout/pyramid1"/>
    <dgm:cxn modelId="{00ABEB59-CA04-4C6A-99B2-2DD011FD404A}" type="presParOf" srcId="{C1D56819-2EF4-4058-85B0-4E32BAED6203}" destId="{FF8CA91C-1C2D-436E-9CB5-0A368104457E}" srcOrd="4" destOrd="0" presId="urn:microsoft.com/office/officeart/2005/8/layout/pyramid1"/>
    <dgm:cxn modelId="{DDF3007A-A0F9-4F9E-8C51-7BC405B70C4F}" type="presParOf" srcId="{FF8CA91C-1C2D-436E-9CB5-0A368104457E}" destId="{69660D55-23F6-43FC-AA89-27A371F6A92F}" srcOrd="0" destOrd="0" presId="urn:microsoft.com/office/officeart/2005/8/layout/pyramid1"/>
    <dgm:cxn modelId="{63AABEB5-4781-4220-8B55-7952B485BBFE}" type="presParOf" srcId="{FF8CA91C-1C2D-436E-9CB5-0A368104457E}" destId="{FFAC5B7B-6CF9-4EB4-A417-DB18A7A58E08}" srcOrd="1" destOrd="0" presId="urn:microsoft.com/office/officeart/2005/8/layout/pyramid1"/>
    <dgm:cxn modelId="{F91B9E10-F1B5-4868-BA2E-874EAB53C147}" type="presParOf" srcId="{C1D56819-2EF4-4058-85B0-4E32BAED6203}" destId="{6C46CC5E-5006-4A89-95AC-66845E61B36A}" srcOrd="5" destOrd="0" presId="urn:microsoft.com/office/officeart/2005/8/layout/pyramid1"/>
    <dgm:cxn modelId="{02AF0C0C-96CD-40AC-8D44-3FDDBEA53FB8}" type="presParOf" srcId="{6C46CC5E-5006-4A89-95AC-66845E61B36A}" destId="{048E5ADF-F752-48F8-B199-BF8EE01E4B15}" srcOrd="0" destOrd="0" presId="urn:microsoft.com/office/officeart/2005/8/layout/pyramid1"/>
    <dgm:cxn modelId="{68D4D66F-A3E7-4581-B860-E3CC1FA58DF3}" type="presParOf" srcId="{6C46CC5E-5006-4A89-95AC-66845E61B36A}" destId="{FEB9D79B-7820-4C5B-ACE5-0EBCCCA1D05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D1BA7-9723-4B1D-BD61-43BD503484E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8A3A617-9CA3-4F9A-8F22-258010275502}">
      <dgm:prSet phldrT="[Text]" custT="1"/>
      <dgm:spPr>
        <a:solidFill>
          <a:srgbClr val="00CC00"/>
        </a:solidFill>
      </dgm:spPr>
      <dgm:t>
        <a:bodyPr/>
        <a:lstStyle/>
        <a:p>
          <a:endParaRPr lang="en-US" sz="11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638792-5B66-4CBB-8615-B01CF33F9EC1}" type="parTrans" cxnId="{1FE19CB9-0813-4606-9E48-B2D5B61C91DA}">
      <dgm:prSet/>
      <dgm:spPr/>
      <dgm:t>
        <a:bodyPr/>
        <a:lstStyle/>
        <a:p>
          <a:endParaRPr lang="en-US"/>
        </a:p>
      </dgm:t>
    </dgm:pt>
    <dgm:pt modelId="{0B86C110-C28D-41B3-96E4-2945D4AC2175}" type="sibTrans" cxnId="{1FE19CB9-0813-4606-9E48-B2D5B61C91DA}">
      <dgm:prSet/>
      <dgm:spPr/>
      <dgm:t>
        <a:bodyPr/>
        <a:lstStyle/>
        <a:p>
          <a:endParaRPr lang="en-US"/>
        </a:p>
      </dgm:t>
    </dgm:pt>
    <dgm:pt modelId="{7BBA720A-9673-46D7-85E0-9B013B814899}">
      <dgm:prSet custT="1"/>
      <dgm:spPr>
        <a:solidFill>
          <a:srgbClr val="7030A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Remembering: Who was the main character?</a:t>
          </a:r>
          <a:endParaRPr lang="en-US" sz="18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DDFEB869-F714-463B-8E61-BC51417F0EA0}" type="parTrans" cxnId="{5E320A38-75B3-4EE5-A422-700A10B46143}">
      <dgm:prSet/>
      <dgm:spPr/>
      <dgm:t>
        <a:bodyPr/>
        <a:lstStyle/>
        <a:p>
          <a:endParaRPr lang="en-US"/>
        </a:p>
      </dgm:t>
    </dgm:pt>
    <dgm:pt modelId="{E83685C3-3625-4606-B5AB-CE22B3A012C0}" type="sibTrans" cxnId="{5E320A38-75B3-4EE5-A422-700A10B46143}">
      <dgm:prSet/>
      <dgm:spPr/>
      <dgm:t>
        <a:bodyPr/>
        <a:lstStyle/>
        <a:p>
          <a:endParaRPr lang="en-US"/>
        </a:p>
      </dgm:t>
    </dgm:pt>
    <dgm:pt modelId="{BF67D05C-7671-4E9F-8F25-45A361EA5DEA}">
      <dgm:prSet custT="1"/>
      <dgm:spPr>
        <a:solidFill>
          <a:srgbClr val="00CC00"/>
        </a:solidFill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Understanding: The main idea of the story?</a:t>
          </a:r>
          <a:endParaRPr lang="en-US" sz="18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2BEC86F3-5CB9-4BC3-ABC8-DE3193EEDDB3}" type="parTrans" cxnId="{3AB28EF5-4BE5-49DF-B2EA-DBABCB0EB884}">
      <dgm:prSet/>
      <dgm:spPr/>
      <dgm:t>
        <a:bodyPr/>
        <a:lstStyle/>
        <a:p>
          <a:endParaRPr lang="en-US"/>
        </a:p>
      </dgm:t>
    </dgm:pt>
    <dgm:pt modelId="{E1450F0A-7D95-4122-8428-F76FABD9C94B}" type="sibTrans" cxnId="{3AB28EF5-4BE5-49DF-B2EA-DBABCB0EB884}">
      <dgm:prSet/>
      <dgm:spPr/>
      <dgm:t>
        <a:bodyPr/>
        <a:lstStyle/>
        <a:p>
          <a:endParaRPr lang="en-US"/>
        </a:p>
      </dgm:t>
    </dgm:pt>
    <dgm:pt modelId="{83E86D91-02C2-47F1-A1AB-1B396199F4FF}">
      <dgm:prSet custT="1"/>
      <dgm:spPr>
        <a:solidFill>
          <a:srgbClr val="7030A0"/>
        </a:solidFill>
      </dgm:spPr>
      <dgm:t>
        <a:bodyPr/>
        <a:lstStyle/>
        <a:p>
          <a:r>
            <a:rPr lang="en-US" sz="1900" b="1" dirty="0" smtClean="0">
              <a:latin typeface="+mn-lt"/>
              <a:cs typeface="Arial" pitchFamily="34" charset="0"/>
            </a:rPr>
            <a:t>Applying: What Qs in an interview with the main character?</a:t>
          </a:r>
          <a:endParaRPr lang="en-US" sz="19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5E201E03-C13C-4000-B299-8D350B379F15}" type="parTrans" cxnId="{0FE946EC-C8CB-4B0D-AC8F-3509E6986562}">
      <dgm:prSet/>
      <dgm:spPr/>
      <dgm:t>
        <a:bodyPr/>
        <a:lstStyle/>
        <a:p>
          <a:endParaRPr lang="en-US"/>
        </a:p>
      </dgm:t>
    </dgm:pt>
    <dgm:pt modelId="{12CD7152-E421-42EA-8ACB-A862326FDE67}" type="sibTrans" cxnId="{0FE946EC-C8CB-4B0D-AC8F-3509E6986562}">
      <dgm:prSet/>
      <dgm:spPr/>
      <dgm:t>
        <a:bodyPr/>
        <a:lstStyle/>
        <a:p>
          <a:endParaRPr lang="en-US"/>
        </a:p>
      </dgm:t>
    </dgm:pt>
    <dgm:pt modelId="{C6DCDD77-988F-4A1E-9B16-5C7AF98DF818}">
      <dgm:prSet custT="1"/>
      <dgm:spPr>
        <a:solidFill>
          <a:srgbClr val="7030A0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Creating: Adapt </a:t>
          </a:r>
        </a:p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Plot: Create  different story?</a:t>
          </a:r>
          <a:endParaRPr lang="en-US" sz="1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51C04494-3488-4DF5-B9C8-C74FF424C5F3}" type="parTrans" cxnId="{9E3008A4-B1B8-4912-90F9-82B722BFCD41}">
      <dgm:prSet/>
      <dgm:spPr/>
      <dgm:t>
        <a:bodyPr/>
        <a:lstStyle/>
        <a:p>
          <a:endParaRPr lang="en-US"/>
        </a:p>
      </dgm:t>
    </dgm:pt>
    <dgm:pt modelId="{65416FF1-7AF9-4AF5-86E1-D439C4FDC930}" type="sibTrans" cxnId="{9E3008A4-B1B8-4912-90F9-82B722BFCD41}">
      <dgm:prSet/>
      <dgm:spPr/>
      <dgm:t>
        <a:bodyPr/>
        <a:lstStyle/>
        <a:p>
          <a:endParaRPr lang="en-US"/>
        </a:p>
      </dgm:t>
    </dgm:pt>
    <dgm:pt modelId="{4F192169-14C1-4AA0-B16C-8CF126598D67}">
      <dgm:prSet phldrT="[Text]"/>
      <dgm:spPr>
        <a:solidFill>
          <a:srgbClr val="00CC00"/>
        </a:solidFill>
      </dgm:spPr>
      <dgm:t>
        <a:bodyPr/>
        <a:lstStyle/>
        <a:p>
          <a:r>
            <a:rPr lang="en-US" b="1" dirty="0" smtClean="0">
              <a:cs typeface="Arial" pitchFamily="34" charset="0"/>
            </a:rPr>
            <a:t>Analyzing: How is this story related to your life?</a:t>
          </a:r>
          <a:endParaRPr lang="en-US" dirty="0"/>
        </a:p>
      </dgm:t>
    </dgm:pt>
    <dgm:pt modelId="{2B430EEA-E0B8-42FF-B3C0-24461CAEE71D}" type="parTrans" cxnId="{680CFA37-532A-427F-A77D-9D2D90459F06}">
      <dgm:prSet/>
      <dgm:spPr/>
      <dgm:t>
        <a:bodyPr/>
        <a:lstStyle/>
        <a:p>
          <a:endParaRPr lang="en-US"/>
        </a:p>
      </dgm:t>
    </dgm:pt>
    <dgm:pt modelId="{27407F5D-7027-4AFF-ACAC-E56E8806CFCF}" type="sibTrans" cxnId="{680CFA37-532A-427F-A77D-9D2D90459F06}">
      <dgm:prSet/>
      <dgm:spPr/>
      <dgm:t>
        <a:bodyPr/>
        <a:lstStyle/>
        <a:p>
          <a:endParaRPr lang="en-US"/>
        </a:p>
      </dgm:t>
    </dgm:pt>
    <dgm:pt modelId="{DD2CE72D-E47E-4252-A64E-493D1ED3F53E}">
      <dgm:prSet/>
      <dgm:spPr/>
      <dgm:t>
        <a:bodyPr/>
        <a:lstStyle/>
        <a:p>
          <a:r>
            <a:rPr lang="en-US" b="1" smtClean="0">
              <a:cs typeface="Arial" pitchFamily="34" charset="0"/>
            </a:rPr>
            <a:t>Evaluating: What choices if you in story?</a:t>
          </a:r>
          <a:endParaRPr lang="en-US" b="1" dirty="0">
            <a:cs typeface="Arial" pitchFamily="34" charset="0"/>
          </a:endParaRPr>
        </a:p>
      </dgm:t>
    </dgm:pt>
    <dgm:pt modelId="{AAC2242D-6ACA-4105-B669-84FC2FAC0B2C}" type="parTrans" cxnId="{460855A2-6051-402E-8F9E-D3BEB3033330}">
      <dgm:prSet/>
      <dgm:spPr/>
      <dgm:t>
        <a:bodyPr/>
        <a:lstStyle/>
        <a:p>
          <a:endParaRPr lang="en-US"/>
        </a:p>
      </dgm:t>
    </dgm:pt>
    <dgm:pt modelId="{61C7333B-39D2-4B74-AC85-A3B0CD4A3EE0}" type="sibTrans" cxnId="{460855A2-6051-402E-8F9E-D3BEB3033330}">
      <dgm:prSet/>
      <dgm:spPr/>
      <dgm:t>
        <a:bodyPr/>
        <a:lstStyle/>
        <a:p>
          <a:endParaRPr lang="en-US"/>
        </a:p>
      </dgm:t>
    </dgm:pt>
    <dgm:pt modelId="{48FBB8C2-1F9A-468F-A5BD-A0FA75474323}" type="pres">
      <dgm:prSet presAssocID="{AC0D1BA7-9723-4B1D-BD61-43BD503484EF}" presName="Name0" presStyleCnt="0">
        <dgm:presLayoutVars>
          <dgm:dir/>
          <dgm:animLvl val="lvl"/>
          <dgm:resizeHandles val="exact"/>
        </dgm:presLayoutVars>
      </dgm:prSet>
      <dgm:spPr/>
    </dgm:pt>
    <dgm:pt modelId="{74E659E4-D9AD-4E23-B168-44EB9C1A8055}" type="pres">
      <dgm:prSet presAssocID="{D8A3A617-9CA3-4F9A-8F22-258010275502}" presName="Name8" presStyleCnt="0"/>
      <dgm:spPr/>
    </dgm:pt>
    <dgm:pt modelId="{3A72FA01-674C-4364-925D-A11F63672610}" type="pres">
      <dgm:prSet presAssocID="{D8A3A617-9CA3-4F9A-8F22-258010275502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5BBDE-2B35-4310-ADBF-D5F5679DEECC}" type="pres">
      <dgm:prSet presAssocID="{D8A3A617-9CA3-4F9A-8F22-2580102755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DD01F-84AB-4BD8-B2B0-F7F36CFBF855}" type="pres">
      <dgm:prSet presAssocID="{DD2CE72D-E47E-4252-A64E-493D1ED3F53E}" presName="Name8" presStyleCnt="0"/>
      <dgm:spPr/>
    </dgm:pt>
    <dgm:pt modelId="{3C9F7378-8F2E-4B59-AADB-2671382A5B9F}" type="pres">
      <dgm:prSet presAssocID="{DD2CE72D-E47E-4252-A64E-493D1ED3F53E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772E8-0DA6-40ED-AD05-59B420D5749B}" type="pres">
      <dgm:prSet presAssocID="{DD2CE72D-E47E-4252-A64E-493D1ED3F5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C0F12-A823-442A-AA85-535E3E5960F0}" type="pres">
      <dgm:prSet presAssocID="{C6DCDD77-988F-4A1E-9B16-5C7AF98DF818}" presName="Name8" presStyleCnt="0"/>
      <dgm:spPr/>
    </dgm:pt>
    <dgm:pt modelId="{DD2821FE-CCB5-4540-A332-1ED645638B82}" type="pres">
      <dgm:prSet presAssocID="{C6DCDD77-988F-4A1E-9B16-5C7AF98DF818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EF532-8E6E-4802-A51B-AF14A90105BA}" type="pres">
      <dgm:prSet presAssocID="{C6DCDD77-988F-4A1E-9B16-5C7AF98DF8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FEDC2-3D6F-46F5-A54E-A8630D201353}" type="pres">
      <dgm:prSet presAssocID="{4F192169-14C1-4AA0-B16C-8CF126598D67}" presName="Name8" presStyleCnt="0"/>
      <dgm:spPr/>
    </dgm:pt>
    <dgm:pt modelId="{2A79D261-AED6-48DE-9E74-1431F7962D9F}" type="pres">
      <dgm:prSet presAssocID="{4F192169-14C1-4AA0-B16C-8CF126598D67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BB13E-E271-435E-B2A2-B0214CD29379}" type="pres">
      <dgm:prSet presAssocID="{4F192169-14C1-4AA0-B16C-8CF126598D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8C4DD-A9F5-4913-ADCE-57F806B68949}" type="pres">
      <dgm:prSet presAssocID="{83E86D91-02C2-47F1-A1AB-1B396199F4FF}" presName="Name8" presStyleCnt="0"/>
      <dgm:spPr/>
    </dgm:pt>
    <dgm:pt modelId="{702175D4-802D-4B0C-B3E2-7DE5BFB125C6}" type="pres">
      <dgm:prSet presAssocID="{83E86D91-02C2-47F1-A1AB-1B396199F4FF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43236-CABE-4D06-A937-0537FBAF48BF}" type="pres">
      <dgm:prSet presAssocID="{83E86D91-02C2-47F1-A1AB-1B396199F4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3AD23-BA39-4D82-94FE-A8BA56C17199}" type="pres">
      <dgm:prSet presAssocID="{BF67D05C-7671-4E9F-8F25-45A361EA5DEA}" presName="Name8" presStyleCnt="0"/>
      <dgm:spPr/>
    </dgm:pt>
    <dgm:pt modelId="{D75BA981-10C0-4AF5-B707-3BAE2BDCBB9F}" type="pres">
      <dgm:prSet presAssocID="{BF67D05C-7671-4E9F-8F25-45A361EA5DEA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3870F-DDE9-46A3-81FB-25EFDB408BC1}" type="pres">
      <dgm:prSet presAssocID="{BF67D05C-7671-4E9F-8F25-45A361EA5D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8125C-1BC0-4DFF-8F79-2AF53A8616CF}" type="pres">
      <dgm:prSet presAssocID="{7BBA720A-9673-46D7-85E0-9B013B814899}" presName="Name8" presStyleCnt="0"/>
      <dgm:spPr/>
    </dgm:pt>
    <dgm:pt modelId="{A323ADE6-5555-4362-B441-C8B772E71866}" type="pres">
      <dgm:prSet presAssocID="{7BBA720A-9673-46D7-85E0-9B013B814899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05E4E-083D-448F-A315-ED25C764F753}" type="pres">
      <dgm:prSet presAssocID="{7BBA720A-9673-46D7-85E0-9B013B8148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950369-81C8-4277-A081-E2B7903F0744}" type="presOf" srcId="{AC0D1BA7-9723-4B1D-BD61-43BD503484EF}" destId="{48FBB8C2-1F9A-468F-A5BD-A0FA75474323}" srcOrd="0" destOrd="0" presId="urn:microsoft.com/office/officeart/2005/8/layout/pyramid1"/>
    <dgm:cxn modelId="{A6441491-5FA1-430F-A1C7-474D4F0EE33B}" type="presOf" srcId="{DD2CE72D-E47E-4252-A64E-493D1ED3F53E}" destId="{69A772E8-0DA6-40ED-AD05-59B420D5749B}" srcOrd="1" destOrd="0" presId="urn:microsoft.com/office/officeart/2005/8/layout/pyramid1"/>
    <dgm:cxn modelId="{6B9409D7-6720-4BB6-91D9-5446BE35A202}" type="presOf" srcId="{BF67D05C-7671-4E9F-8F25-45A361EA5DEA}" destId="{AD53870F-DDE9-46A3-81FB-25EFDB408BC1}" srcOrd="1" destOrd="0" presId="urn:microsoft.com/office/officeart/2005/8/layout/pyramid1"/>
    <dgm:cxn modelId="{A9C48D20-32AB-47ED-B091-2CDB88914985}" type="presOf" srcId="{7BBA720A-9673-46D7-85E0-9B013B814899}" destId="{83E05E4E-083D-448F-A315-ED25C764F753}" srcOrd="1" destOrd="0" presId="urn:microsoft.com/office/officeart/2005/8/layout/pyramid1"/>
    <dgm:cxn modelId="{680CFA37-532A-427F-A77D-9D2D90459F06}" srcId="{AC0D1BA7-9723-4B1D-BD61-43BD503484EF}" destId="{4F192169-14C1-4AA0-B16C-8CF126598D67}" srcOrd="3" destOrd="0" parTransId="{2B430EEA-E0B8-42FF-B3C0-24461CAEE71D}" sibTransId="{27407F5D-7027-4AFF-ACAC-E56E8806CFCF}"/>
    <dgm:cxn modelId="{94EF5735-02A8-4BB2-A2F9-6DCF6F7E94CF}" type="presOf" srcId="{4F192169-14C1-4AA0-B16C-8CF126598D67}" destId="{CC7BB13E-E271-435E-B2A2-B0214CD29379}" srcOrd="1" destOrd="0" presId="urn:microsoft.com/office/officeart/2005/8/layout/pyramid1"/>
    <dgm:cxn modelId="{40A05D0D-9984-479B-A90E-F767719626E1}" type="presOf" srcId="{4F192169-14C1-4AA0-B16C-8CF126598D67}" destId="{2A79D261-AED6-48DE-9E74-1431F7962D9F}" srcOrd="0" destOrd="0" presId="urn:microsoft.com/office/officeart/2005/8/layout/pyramid1"/>
    <dgm:cxn modelId="{CEFA5375-AE30-4B92-9D3A-A6F13A276604}" type="presOf" srcId="{D8A3A617-9CA3-4F9A-8F22-258010275502}" destId="{3A72FA01-674C-4364-925D-A11F63672610}" srcOrd="0" destOrd="0" presId="urn:microsoft.com/office/officeart/2005/8/layout/pyramid1"/>
    <dgm:cxn modelId="{3AB28EF5-4BE5-49DF-B2EA-DBABCB0EB884}" srcId="{AC0D1BA7-9723-4B1D-BD61-43BD503484EF}" destId="{BF67D05C-7671-4E9F-8F25-45A361EA5DEA}" srcOrd="5" destOrd="0" parTransId="{2BEC86F3-5CB9-4BC3-ABC8-DE3193EEDDB3}" sibTransId="{E1450F0A-7D95-4122-8428-F76FABD9C94B}"/>
    <dgm:cxn modelId="{FCC514C1-971C-4B33-837A-97201ADD090A}" type="presOf" srcId="{7BBA720A-9673-46D7-85E0-9B013B814899}" destId="{A323ADE6-5555-4362-B441-C8B772E71866}" srcOrd="0" destOrd="0" presId="urn:microsoft.com/office/officeart/2005/8/layout/pyramid1"/>
    <dgm:cxn modelId="{5E320A38-75B3-4EE5-A422-700A10B46143}" srcId="{AC0D1BA7-9723-4B1D-BD61-43BD503484EF}" destId="{7BBA720A-9673-46D7-85E0-9B013B814899}" srcOrd="6" destOrd="0" parTransId="{DDFEB869-F714-463B-8E61-BC51417F0EA0}" sibTransId="{E83685C3-3625-4606-B5AB-CE22B3A012C0}"/>
    <dgm:cxn modelId="{1FE19CB9-0813-4606-9E48-B2D5B61C91DA}" srcId="{AC0D1BA7-9723-4B1D-BD61-43BD503484EF}" destId="{D8A3A617-9CA3-4F9A-8F22-258010275502}" srcOrd="0" destOrd="0" parTransId="{74638792-5B66-4CBB-8615-B01CF33F9EC1}" sibTransId="{0B86C110-C28D-41B3-96E4-2945D4AC2175}"/>
    <dgm:cxn modelId="{5F454229-97B4-45D2-96A6-B9B3F3DB1145}" type="presOf" srcId="{DD2CE72D-E47E-4252-A64E-493D1ED3F53E}" destId="{3C9F7378-8F2E-4B59-AADB-2671382A5B9F}" srcOrd="0" destOrd="0" presId="urn:microsoft.com/office/officeart/2005/8/layout/pyramid1"/>
    <dgm:cxn modelId="{460855A2-6051-402E-8F9E-D3BEB3033330}" srcId="{AC0D1BA7-9723-4B1D-BD61-43BD503484EF}" destId="{DD2CE72D-E47E-4252-A64E-493D1ED3F53E}" srcOrd="1" destOrd="0" parTransId="{AAC2242D-6ACA-4105-B669-84FC2FAC0B2C}" sibTransId="{61C7333B-39D2-4B74-AC85-A3B0CD4A3EE0}"/>
    <dgm:cxn modelId="{F6C4D192-443D-4A30-9793-D287AE37CA7A}" type="presOf" srcId="{BF67D05C-7671-4E9F-8F25-45A361EA5DEA}" destId="{D75BA981-10C0-4AF5-B707-3BAE2BDCBB9F}" srcOrd="0" destOrd="0" presId="urn:microsoft.com/office/officeart/2005/8/layout/pyramid1"/>
    <dgm:cxn modelId="{9E3008A4-B1B8-4912-90F9-82B722BFCD41}" srcId="{AC0D1BA7-9723-4B1D-BD61-43BD503484EF}" destId="{C6DCDD77-988F-4A1E-9B16-5C7AF98DF818}" srcOrd="2" destOrd="0" parTransId="{51C04494-3488-4DF5-B9C8-C74FF424C5F3}" sibTransId="{65416FF1-7AF9-4AF5-86E1-D439C4FDC930}"/>
    <dgm:cxn modelId="{9898DEE3-8BE3-47A5-A5C2-F0D791194D85}" type="presOf" srcId="{83E86D91-02C2-47F1-A1AB-1B396199F4FF}" destId="{D5643236-CABE-4D06-A937-0537FBAF48BF}" srcOrd="1" destOrd="0" presId="urn:microsoft.com/office/officeart/2005/8/layout/pyramid1"/>
    <dgm:cxn modelId="{883FC008-997B-4A20-A561-5D6B87F7197A}" type="presOf" srcId="{83E86D91-02C2-47F1-A1AB-1B396199F4FF}" destId="{702175D4-802D-4B0C-B3E2-7DE5BFB125C6}" srcOrd="0" destOrd="0" presId="urn:microsoft.com/office/officeart/2005/8/layout/pyramid1"/>
    <dgm:cxn modelId="{895EC9A8-7723-48A9-A02B-4391A6D08321}" type="presOf" srcId="{C6DCDD77-988F-4A1E-9B16-5C7AF98DF818}" destId="{B9DEF532-8E6E-4802-A51B-AF14A90105BA}" srcOrd="1" destOrd="0" presId="urn:microsoft.com/office/officeart/2005/8/layout/pyramid1"/>
    <dgm:cxn modelId="{1B91E7B5-0DF8-4958-A59F-B1A5C4FAB0F1}" type="presOf" srcId="{C6DCDD77-988F-4A1E-9B16-5C7AF98DF818}" destId="{DD2821FE-CCB5-4540-A332-1ED645638B82}" srcOrd="0" destOrd="0" presId="urn:microsoft.com/office/officeart/2005/8/layout/pyramid1"/>
    <dgm:cxn modelId="{1F6C8501-672A-4FE5-BCC4-871099142D63}" type="presOf" srcId="{D8A3A617-9CA3-4F9A-8F22-258010275502}" destId="{F985BBDE-2B35-4310-ADBF-D5F5679DEECC}" srcOrd="1" destOrd="0" presId="urn:microsoft.com/office/officeart/2005/8/layout/pyramid1"/>
    <dgm:cxn modelId="{0FE946EC-C8CB-4B0D-AC8F-3509E6986562}" srcId="{AC0D1BA7-9723-4B1D-BD61-43BD503484EF}" destId="{83E86D91-02C2-47F1-A1AB-1B396199F4FF}" srcOrd="4" destOrd="0" parTransId="{5E201E03-C13C-4000-B299-8D350B379F15}" sibTransId="{12CD7152-E421-42EA-8ACB-A862326FDE67}"/>
    <dgm:cxn modelId="{C14872AD-262F-44D8-BB68-DCF5C3C1BB50}" type="presParOf" srcId="{48FBB8C2-1F9A-468F-A5BD-A0FA75474323}" destId="{74E659E4-D9AD-4E23-B168-44EB9C1A8055}" srcOrd="0" destOrd="0" presId="urn:microsoft.com/office/officeart/2005/8/layout/pyramid1"/>
    <dgm:cxn modelId="{27AE618B-AE50-4F0F-BE1E-17A833B7D114}" type="presParOf" srcId="{74E659E4-D9AD-4E23-B168-44EB9C1A8055}" destId="{3A72FA01-674C-4364-925D-A11F63672610}" srcOrd="0" destOrd="0" presId="urn:microsoft.com/office/officeart/2005/8/layout/pyramid1"/>
    <dgm:cxn modelId="{CDD41B00-E2B7-4C3E-9016-A2D183EF2623}" type="presParOf" srcId="{74E659E4-D9AD-4E23-B168-44EB9C1A8055}" destId="{F985BBDE-2B35-4310-ADBF-D5F5679DEECC}" srcOrd="1" destOrd="0" presId="urn:microsoft.com/office/officeart/2005/8/layout/pyramid1"/>
    <dgm:cxn modelId="{F42E3C44-22B4-4A92-A11C-9A39BBE11914}" type="presParOf" srcId="{48FBB8C2-1F9A-468F-A5BD-A0FA75474323}" destId="{601DD01F-84AB-4BD8-B2B0-F7F36CFBF855}" srcOrd="1" destOrd="0" presId="urn:microsoft.com/office/officeart/2005/8/layout/pyramid1"/>
    <dgm:cxn modelId="{851FC4E1-50F6-4C73-9A0A-C65C89214142}" type="presParOf" srcId="{601DD01F-84AB-4BD8-B2B0-F7F36CFBF855}" destId="{3C9F7378-8F2E-4B59-AADB-2671382A5B9F}" srcOrd="0" destOrd="0" presId="urn:microsoft.com/office/officeart/2005/8/layout/pyramid1"/>
    <dgm:cxn modelId="{0C55F844-30FF-4379-8DEC-5DA3535B37F3}" type="presParOf" srcId="{601DD01F-84AB-4BD8-B2B0-F7F36CFBF855}" destId="{69A772E8-0DA6-40ED-AD05-59B420D5749B}" srcOrd="1" destOrd="0" presId="urn:microsoft.com/office/officeart/2005/8/layout/pyramid1"/>
    <dgm:cxn modelId="{F170288A-E6EC-4324-83A6-93FC1F2B8F79}" type="presParOf" srcId="{48FBB8C2-1F9A-468F-A5BD-A0FA75474323}" destId="{145C0F12-A823-442A-AA85-535E3E5960F0}" srcOrd="2" destOrd="0" presId="urn:microsoft.com/office/officeart/2005/8/layout/pyramid1"/>
    <dgm:cxn modelId="{8AD521BF-B4C2-4DBE-9EC1-3AB9E1004705}" type="presParOf" srcId="{145C0F12-A823-442A-AA85-535E3E5960F0}" destId="{DD2821FE-CCB5-4540-A332-1ED645638B82}" srcOrd="0" destOrd="0" presId="urn:microsoft.com/office/officeart/2005/8/layout/pyramid1"/>
    <dgm:cxn modelId="{EAE65906-F5BB-4E53-BC58-1E8E71B3BEBB}" type="presParOf" srcId="{145C0F12-A823-442A-AA85-535E3E5960F0}" destId="{B9DEF532-8E6E-4802-A51B-AF14A90105BA}" srcOrd="1" destOrd="0" presId="urn:microsoft.com/office/officeart/2005/8/layout/pyramid1"/>
    <dgm:cxn modelId="{9AD52898-33F6-4CE5-B635-75CABB1F24B4}" type="presParOf" srcId="{48FBB8C2-1F9A-468F-A5BD-A0FA75474323}" destId="{200FEDC2-3D6F-46F5-A54E-A8630D201353}" srcOrd="3" destOrd="0" presId="urn:microsoft.com/office/officeart/2005/8/layout/pyramid1"/>
    <dgm:cxn modelId="{E123EB61-B49F-4360-B9DD-7EFC43DD9685}" type="presParOf" srcId="{200FEDC2-3D6F-46F5-A54E-A8630D201353}" destId="{2A79D261-AED6-48DE-9E74-1431F7962D9F}" srcOrd="0" destOrd="0" presId="urn:microsoft.com/office/officeart/2005/8/layout/pyramid1"/>
    <dgm:cxn modelId="{761520C7-C411-4329-8775-20CD7FA9F696}" type="presParOf" srcId="{200FEDC2-3D6F-46F5-A54E-A8630D201353}" destId="{CC7BB13E-E271-435E-B2A2-B0214CD29379}" srcOrd="1" destOrd="0" presId="urn:microsoft.com/office/officeart/2005/8/layout/pyramid1"/>
    <dgm:cxn modelId="{8E298CC1-0A49-431B-89A1-09DF56083D6A}" type="presParOf" srcId="{48FBB8C2-1F9A-468F-A5BD-A0FA75474323}" destId="{4388C4DD-A9F5-4913-ADCE-57F806B68949}" srcOrd="4" destOrd="0" presId="urn:microsoft.com/office/officeart/2005/8/layout/pyramid1"/>
    <dgm:cxn modelId="{28D9A14B-7729-46C8-9387-6E018BCBAC49}" type="presParOf" srcId="{4388C4DD-A9F5-4913-ADCE-57F806B68949}" destId="{702175D4-802D-4B0C-B3E2-7DE5BFB125C6}" srcOrd="0" destOrd="0" presId="urn:microsoft.com/office/officeart/2005/8/layout/pyramid1"/>
    <dgm:cxn modelId="{D65AB806-622D-4712-8938-D8BA23621817}" type="presParOf" srcId="{4388C4DD-A9F5-4913-ADCE-57F806B68949}" destId="{D5643236-CABE-4D06-A937-0537FBAF48BF}" srcOrd="1" destOrd="0" presId="urn:microsoft.com/office/officeart/2005/8/layout/pyramid1"/>
    <dgm:cxn modelId="{DC863139-BABE-4AF1-94B7-25F1F1B81460}" type="presParOf" srcId="{48FBB8C2-1F9A-468F-A5BD-A0FA75474323}" destId="{8573AD23-BA39-4D82-94FE-A8BA56C17199}" srcOrd="5" destOrd="0" presId="urn:microsoft.com/office/officeart/2005/8/layout/pyramid1"/>
    <dgm:cxn modelId="{457B5FA8-2F60-4F7B-B3EC-D8144A1FCF21}" type="presParOf" srcId="{8573AD23-BA39-4D82-94FE-A8BA56C17199}" destId="{D75BA981-10C0-4AF5-B707-3BAE2BDCBB9F}" srcOrd="0" destOrd="0" presId="urn:microsoft.com/office/officeart/2005/8/layout/pyramid1"/>
    <dgm:cxn modelId="{A453C8CE-7B2B-425C-B658-BDFA1CE7A279}" type="presParOf" srcId="{8573AD23-BA39-4D82-94FE-A8BA56C17199}" destId="{AD53870F-DDE9-46A3-81FB-25EFDB408BC1}" srcOrd="1" destOrd="0" presId="urn:microsoft.com/office/officeart/2005/8/layout/pyramid1"/>
    <dgm:cxn modelId="{44494D62-F052-47FE-A8BA-27906B3CA7C7}" type="presParOf" srcId="{48FBB8C2-1F9A-468F-A5BD-A0FA75474323}" destId="{2068125C-1BC0-4DFF-8F79-2AF53A8616CF}" srcOrd="6" destOrd="0" presId="urn:microsoft.com/office/officeart/2005/8/layout/pyramid1"/>
    <dgm:cxn modelId="{5B839DAC-A0E6-4525-8421-CAD7F637EFB7}" type="presParOf" srcId="{2068125C-1BC0-4DFF-8F79-2AF53A8616CF}" destId="{A323ADE6-5555-4362-B441-C8B772E71866}" srcOrd="0" destOrd="0" presId="urn:microsoft.com/office/officeart/2005/8/layout/pyramid1"/>
    <dgm:cxn modelId="{BE93DDCB-9ACD-4322-BAE1-30FC3275A8E5}" type="presParOf" srcId="{2068125C-1BC0-4DFF-8F79-2AF53A8616CF}" destId="{83E05E4E-083D-448F-A315-ED25C764F75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1715CA-FDAA-427F-9DF8-FE5ACC51B538}">
      <dsp:nvSpPr>
        <dsp:cNvPr id="0" name=""/>
        <dsp:cNvSpPr/>
      </dsp:nvSpPr>
      <dsp:spPr>
        <a:xfrm>
          <a:off x="2857500" y="0"/>
          <a:ext cx="1143000" cy="859366"/>
        </a:xfrm>
        <a:prstGeom prst="trapezoid">
          <a:avLst>
            <a:gd name="adj" fmla="val 66502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EVAL</a:t>
          </a:r>
          <a:endParaRPr lang="en-US" sz="21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2857500" y="0"/>
        <a:ext cx="1143000" cy="859366"/>
      </dsp:txXfrm>
    </dsp:sp>
    <dsp:sp modelId="{E5C3DAC5-7E0F-4811-AA49-0F9F74AE5016}">
      <dsp:nvSpPr>
        <dsp:cNvPr id="0" name=""/>
        <dsp:cNvSpPr/>
      </dsp:nvSpPr>
      <dsp:spPr>
        <a:xfrm>
          <a:off x="2286000" y="859366"/>
          <a:ext cx="2286000" cy="859366"/>
        </a:xfrm>
        <a:prstGeom prst="trapezoid">
          <a:avLst>
            <a:gd name="adj" fmla="val 66502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SYNTHESIS</a:t>
          </a:r>
          <a:endParaRPr lang="en-US" sz="21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2686050" y="859366"/>
        <a:ext cx="1485900" cy="859366"/>
      </dsp:txXfrm>
    </dsp:sp>
    <dsp:sp modelId="{3E225C73-1DDA-42DD-AC5F-2842D163985A}">
      <dsp:nvSpPr>
        <dsp:cNvPr id="0" name=""/>
        <dsp:cNvSpPr/>
      </dsp:nvSpPr>
      <dsp:spPr>
        <a:xfrm>
          <a:off x="1714500" y="1718733"/>
          <a:ext cx="3429000" cy="859366"/>
        </a:xfrm>
        <a:prstGeom prst="trapezoid">
          <a:avLst>
            <a:gd name="adj" fmla="val 66502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FFFF00"/>
              </a:solidFill>
            </a:rPr>
            <a:t>ANALYSIS</a:t>
          </a:r>
          <a:endParaRPr lang="en-US" sz="2200" b="1" kern="1200" dirty="0">
            <a:solidFill>
              <a:srgbClr val="FFFF00"/>
            </a:solidFill>
          </a:endParaRPr>
        </a:p>
      </dsp:txBody>
      <dsp:txXfrm>
        <a:off x="2314574" y="1718733"/>
        <a:ext cx="2228850" cy="859366"/>
      </dsp:txXfrm>
    </dsp:sp>
    <dsp:sp modelId="{BAE451B1-B12C-4FBD-8F18-C9A26E7CF1BB}">
      <dsp:nvSpPr>
        <dsp:cNvPr id="0" name=""/>
        <dsp:cNvSpPr/>
      </dsp:nvSpPr>
      <dsp:spPr>
        <a:xfrm>
          <a:off x="1143000" y="2578100"/>
          <a:ext cx="4572000" cy="859366"/>
        </a:xfrm>
        <a:prstGeom prst="trapezoid">
          <a:avLst>
            <a:gd name="adj" fmla="val 66502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FFFF00"/>
              </a:solidFill>
            </a:rPr>
            <a:t>APPLICATION</a:t>
          </a:r>
          <a:endParaRPr lang="en-US" sz="2200" b="1" kern="1200" dirty="0">
            <a:solidFill>
              <a:srgbClr val="FFFF00"/>
            </a:solidFill>
          </a:endParaRPr>
        </a:p>
      </dsp:txBody>
      <dsp:txXfrm>
        <a:off x="1943099" y="2578100"/>
        <a:ext cx="2971800" cy="859366"/>
      </dsp:txXfrm>
    </dsp:sp>
    <dsp:sp modelId="{69660D55-23F6-43FC-AA89-27A371F6A92F}">
      <dsp:nvSpPr>
        <dsp:cNvPr id="0" name=""/>
        <dsp:cNvSpPr/>
      </dsp:nvSpPr>
      <dsp:spPr>
        <a:xfrm>
          <a:off x="571500" y="3437466"/>
          <a:ext cx="5715000" cy="859366"/>
        </a:xfrm>
        <a:prstGeom prst="trapezoid">
          <a:avLst>
            <a:gd name="adj" fmla="val 66502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FF99FF"/>
              </a:solidFill>
            </a:rPr>
            <a:t>COMPREHENSION</a:t>
          </a:r>
          <a:endParaRPr lang="en-US" sz="2200" b="1" kern="1200" dirty="0">
            <a:solidFill>
              <a:srgbClr val="FF99FF"/>
            </a:solidFill>
          </a:endParaRPr>
        </a:p>
      </dsp:txBody>
      <dsp:txXfrm>
        <a:off x="1571624" y="3437466"/>
        <a:ext cx="3714750" cy="859366"/>
      </dsp:txXfrm>
    </dsp:sp>
    <dsp:sp modelId="{048E5ADF-F752-48F8-B199-BF8EE01E4B15}">
      <dsp:nvSpPr>
        <dsp:cNvPr id="0" name=""/>
        <dsp:cNvSpPr/>
      </dsp:nvSpPr>
      <dsp:spPr>
        <a:xfrm>
          <a:off x="0" y="4296833"/>
          <a:ext cx="6858000" cy="859366"/>
        </a:xfrm>
        <a:prstGeom prst="trapezoid">
          <a:avLst>
            <a:gd name="adj" fmla="val 66502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FF99FF"/>
              </a:solidFill>
            </a:rPr>
            <a:t>KNOWLEDGE</a:t>
          </a:r>
          <a:endParaRPr lang="en-US" sz="2200" b="1" kern="1200" dirty="0">
            <a:solidFill>
              <a:srgbClr val="FF99FF"/>
            </a:solidFill>
          </a:endParaRPr>
        </a:p>
      </dsp:txBody>
      <dsp:txXfrm>
        <a:off x="1200149" y="4296833"/>
        <a:ext cx="4457700" cy="8593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F9B4-8D48-44C6-B814-A40707A29ED7}" type="datetimeFigureOut">
              <a:rPr lang="en-US"/>
              <a:pPr>
                <a:defRPr/>
              </a:pPr>
              <a:t>16-Aug-14</a:t>
            </a:fld>
            <a:endParaRPr lang="en-US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C942CBE-3C9D-4821-8956-BF50B61C1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6A608345-1449-4759-AA4A-5102AB331A77}" type="datetimeFigureOut">
              <a:rPr lang="en-US"/>
              <a:pPr>
                <a:defRPr/>
              </a:pPr>
              <a:t>16-Aug-14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4F740848-6A10-4E01-AC57-B6D3EC09C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ted_States" TargetMode="External"/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nited_Kingdom" TargetMode="External"/><Relationship Id="rId5" Type="http://schemas.openxmlformats.org/officeDocument/2006/relationships/hyperlink" Target="http://en.wikipedia.org/wiki/Canada" TargetMode="External"/><Relationship Id="rId4" Type="http://schemas.openxmlformats.org/officeDocument/2006/relationships/hyperlink" Target="http://en.wikipedia.org/wiki/Individuals_with_Disabilities_Education_Act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P3B, flow,</a:t>
            </a:r>
            <a:r>
              <a:rPr lang="en-US" baseline="0" dirty="0" smtClean="0"/>
              <a:t> focus, future</a:t>
            </a:r>
            <a:r>
              <a:rPr lang="en-US" baseline="0" smtClean="0"/>
              <a:t>, friend,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Center for Applied Special Technology(CAST):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calls for creating curriculum from the outset that provides: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means of representation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to give learners various ways of acquiring information and knowledge,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means of expression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to provide learners alternatives for demonstrating what they know, and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means of engagement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to tap into learners' interests, challenge them appropriately, and motivate them to learn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IEP: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United States"/>
              </a:rPr>
              <a:t>United States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Individualized Education Program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mandated by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Individuals with Disabilities Education Act"/>
              </a:rPr>
              <a:t>Individuals with Disabilities Education Act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(IDEA).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anada"/>
              </a:rPr>
              <a:t>Canada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United Kingdom"/>
              </a:rPr>
              <a:t>United Kingdom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 equivalent document is called an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Education Plan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MLS- Mastery learning sys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142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LMS- learning management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FAMED: Flipped amended Dual purpose PPTs</a:t>
            </a:r>
          </a:p>
          <a:p>
            <a:r>
              <a:rPr lang="en-US" dirty="0" smtClean="0"/>
              <a:t>FRAME 1: Flipped redone amended PPTs for Easy K-CAASE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picture-in-picture feature: that captures a webcam shot of you while you record.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B425D-6B7C-48A5-A577-B10907D08BEC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Diorama: The word diorama can either refer to a 19th-century mobile theatre device, or, in modern usage, a three-dimensional full-size or miniature model, sometimes enclosed in a glass showcase for a museum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Abbasid, ruled most of the Muslim world from 750 to 1258. The city of Baghdad was built in 762 as the capital of the new caliph, Abu-al-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descendant of the Prophet's uncle. The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Abbasids owed their initial success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discontent of the non-Arabic Muslims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who were the primary leaders in the towns and in the Shia.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fall of the Umayyad Dynasty marked the end of Arab domination within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Islam; the Abbasid caliph made great effort to establish equalitarian</a:t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of all Muslims. 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horizontal asymptotes (Horizontal asymptotes are horizontal lines that the graph of the function approaches as x tends to +∞ or −∞. As the name indicate they are parallel to the x-axis. Vertical asymptotes are vertical lines (perpendicular to the x-axis) near which the function grows without bound)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Screencasts (digital recording of computer screen output, also known as a video screen capture, often containing audio narration)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Moodle</a:t>
            </a:r>
            <a:r>
              <a:rPr lang="en-US" dirty="0" smtClean="0"/>
              <a:t>: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Modular Object-Oriented Dynamic Learning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 1 Learning: Massy achievable critical</a:t>
            </a:r>
            <a:r>
              <a:rPr lang="en-US" baseline="0" dirty="0" smtClean="0"/>
              <a:t> 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40848-6A10-4E01-AC57-B6D3EC09CF33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B9306E-FE01-4CC4-8D7C-1BD3B5E4D0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2800" b="1" cap="all" spc="0" baseline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  <a:cs typeface="Arial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Corbel" pitchFamily="34" charset="0"/>
                <a:cs typeface="Narkisim" pitchFamily="34" charset="-79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16" name="Picture 15" descr="WREATH WITH SP G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WREATH WITH SP_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SECURE PAKISTAN MIR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f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KEF B HT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 spc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EB2852-5249-4547-BABE-FB8691F1AC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ctr"/>
          <a:lstStyle>
            <a:lvl1pPr algn="ctr">
              <a:defRPr sz="2400" b="1">
                <a:solidFill>
                  <a:srgbClr val="66FFFF"/>
                </a:solidFill>
                <a:latin typeface="+mn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>
            <a:noAutofit/>
          </a:bodyPr>
          <a:lstStyle>
            <a:lvl1pPr marL="73152" indent="0" algn="l">
              <a:buNone/>
              <a:defRPr sz="2200" b="1">
                <a:solidFill>
                  <a:srgbClr val="66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>
            <a:normAutofit/>
          </a:bodyPr>
          <a:lstStyle>
            <a:lvl1pPr marL="73152" indent="0">
              <a:buNone/>
              <a:defRPr sz="2200" b="1">
                <a:solidFill>
                  <a:srgbClr val="66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200" b="1"/>
            </a:lvl1pPr>
            <a:lvl2pPr>
              <a:defRPr sz="20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200" b="1"/>
            </a:lvl1pPr>
            <a:lvl2pPr>
              <a:defRPr sz="20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B9306E-FE01-4CC4-8D7C-1BD3B5E4D0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5" descr="mir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f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PG Te,pl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 anchor="ctr"/>
          <a:lstStyle>
            <a:lvl1pPr algn="ctr">
              <a:defRPr sz="2400" b="1">
                <a:solidFill>
                  <a:srgbClr val="66FFFF"/>
                </a:solidFill>
                <a:latin typeface="+mn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200" b="1"/>
            </a:lvl1pPr>
            <a:lvl2pPr>
              <a:defRPr sz="20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200" b="1"/>
            </a:lvl1pPr>
            <a:lvl2pPr>
              <a:defRPr sz="20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ctr"/>
          <a:lstStyle>
            <a:lvl1pPr algn="ctr">
              <a:defRPr sz="2400" b="1">
                <a:solidFill>
                  <a:srgbClr val="66FFFF"/>
                </a:solidFill>
                <a:latin typeface="+mn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>
            <a:noAutofit/>
          </a:bodyPr>
          <a:lstStyle>
            <a:lvl1pPr marL="73152" indent="0" algn="l">
              <a:buNone/>
              <a:defRPr sz="2200" b="1">
                <a:solidFill>
                  <a:srgbClr val="66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>
            <a:normAutofit/>
          </a:bodyPr>
          <a:lstStyle>
            <a:lvl1pPr marL="73152" indent="0">
              <a:buNone/>
              <a:defRPr sz="2200" b="1">
                <a:solidFill>
                  <a:srgbClr val="66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200" b="1"/>
            </a:lvl1pPr>
            <a:lvl2pPr>
              <a:defRPr sz="20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200" b="1"/>
            </a:lvl1pPr>
            <a:lvl2pPr>
              <a:defRPr sz="20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 sz="2200" b="1" spc="0">
                <a:solidFill>
                  <a:srgbClr val="FFFF00"/>
                </a:solidFill>
                <a:latin typeface="+mn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400" b="1"/>
            </a:lvl1pPr>
            <a:lvl2pPr>
              <a:defRPr sz="2200" b="1"/>
            </a:lvl2pPr>
            <a:lvl3pPr>
              <a:defRPr sz="2000" b="1"/>
            </a:lvl3pPr>
            <a:lvl4pPr>
              <a:defRPr b="1"/>
            </a:lvl4pPr>
            <a:lvl5pPr>
              <a:defRPr b="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2600" b="1" cap="all" spc="0" baseline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n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BACD90-64D3-4423-880F-BE029C75EB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EB2852-5249-4547-BABE-FB8691F1AC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23" name="Picture 22" descr="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 anchor="ctr"/>
          <a:lstStyle>
            <a:lvl1pPr algn="ctr">
              <a:defRPr sz="2200" b="1" cap="none" spc="0" baseline="0">
                <a:solidFill>
                  <a:srgbClr val="FFFF00"/>
                </a:solidFill>
                <a:latin typeface="+mn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9EE383-1993-4FD7-9298-97EEF9E457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G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8A740A-EA96-4575-A8F9-B68BEB693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2" name="Picture 21" descr="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 descr="PG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BE5A45-B038-447F-A15E-5BF7584D86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006B0-2933-41E8-B299-FD9E92F40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 sz="2600" b="1" spc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spc="0">
                <a:solidFill>
                  <a:srgbClr val="FFFF00"/>
                </a:solidFill>
                <a:latin typeface="+mn-lt"/>
                <a:cs typeface="Narkisim" pitchFamily="34" charset="-79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>
                <a:latin typeface="Corbel" pitchFamily="34" charset="0"/>
                <a:cs typeface="Narkisim" pitchFamily="34" charset="-79"/>
              </a:defRPr>
            </a:lvl1pPr>
            <a:lvl2pPr>
              <a:defRPr sz="2200" b="1">
                <a:latin typeface="Corbel" pitchFamily="34" charset="0"/>
                <a:cs typeface="Narkisim" pitchFamily="34" charset="-79"/>
              </a:defRPr>
            </a:lvl2pPr>
            <a:lvl3pPr>
              <a:defRPr sz="1800" b="1">
                <a:latin typeface="Corbel" pitchFamily="34" charset="0"/>
                <a:cs typeface="Narkisim" pitchFamily="34" charset="-79"/>
              </a:defRPr>
            </a:lvl3pPr>
            <a:lvl4pPr>
              <a:defRPr sz="1800" b="1">
                <a:latin typeface="Corbel" pitchFamily="34" charset="0"/>
              </a:defRPr>
            </a:lvl4pPr>
            <a:lvl5pPr>
              <a:defRPr sz="1800" b="1">
                <a:latin typeface="Corbel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BACD90-64D3-4423-880F-BE029C75EB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2400" b="1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24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9EE383-1993-4FD7-9298-97EEF9E457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>
              <a:buNone/>
              <a:defRPr sz="24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>
            <a:normAutofit/>
          </a:bodyPr>
          <a:lstStyle>
            <a:lvl1pPr marL="5486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8A740A-EA96-4575-A8F9-B68BEB693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BE5A45-B038-447F-A15E-5BF7584D86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006B0-2933-41E8-B299-FD9E92F40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SmartArt graphic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jpe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" name="Picture 17" descr="WREATH WITH SP Gree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WREATH WITH SP_blu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 descr="SLIDE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 descr="SECURE PAKISTAN MIRAG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f6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KEF B HTG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2400" b="1" kern="1200" spc="-100" baseline="0">
          <a:solidFill>
            <a:schemeClr val="accent4">
              <a:lumMod val="60000"/>
              <a:lumOff val="40000"/>
            </a:schemeClr>
          </a:solidFill>
          <a:latin typeface="Corbel" pitchFamily="34" charset="0"/>
          <a:ea typeface="+mj-ea"/>
          <a:cs typeface="Narkisim" pitchFamily="34" charset="-79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000" b="1" kern="1200">
          <a:solidFill>
            <a:schemeClr val="tx1"/>
          </a:solidFill>
          <a:latin typeface="+mn-lt"/>
          <a:ea typeface="+mn-ea"/>
          <a:cs typeface="Narkisim" pitchFamily="34" charset="-79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1800" b="1" kern="1200">
          <a:solidFill>
            <a:schemeClr val="tx1"/>
          </a:solidFill>
          <a:latin typeface="+mn-lt"/>
          <a:ea typeface="+mn-ea"/>
          <a:cs typeface="Narkisim" pitchFamily="34" charset="-79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1800" b="1" kern="1200">
          <a:solidFill>
            <a:schemeClr val="tx1"/>
          </a:solidFill>
          <a:latin typeface="+mn-lt"/>
          <a:ea typeface="+mn-ea"/>
          <a:cs typeface="Narkisim" pitchFamily="34" charset="-79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b="1" kern="1200">
          <a:solidFill>
            <a:schemeClr val="tx1"/>
          </a:solidFill>
          <a:latin typeface="+mn-lt"/>
          <a:ea typeface="+mn-ea"/>
          <a:cs typeface="Narkisim" pitchFamily="34" charset="-79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b="1" kern="1200">
          <a:solidFill>
            <a:schemeClr val="tx1"/>
          </a:solidFill>
          <a:latin typeface="+mn-lt"/>
          <a:ea typeface="+mn-ea"/>
          <a:cs typeface="Narkisim" pitchFamily="34" charset="-79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" name="Picture 17" descr="mirag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 descr="f7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 descr="PG Te,plat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 descr="PG 2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 descr="PG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 descr="PG 4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4.jpe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9306E-FE01-4CC4-8D7C-1BD3B5E4D0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99FF"/>
                </a:solidFill>
              </a:rPr>
              <a:t> </a:t>
            </a:r>
            <a:r>
              <a:rPr lang="en-US" sz="2600" b="1" dirty="0" smtClean="0">
                <a:solidFill>
                  <a:srgbClr val="FF99FF"/>
                </a:solidFill>
              </a:rPr>
              <a:t>21</a:t>
            </a:r>
            <a:r>
              <a:rPr lang="en-US" sz="2600" b="1" baseline="30000" dirty="0" smtClean="0">
                <a:solidFill>
                  <a:srgbClr val="FF99FF"/>
                </a:solidFill>
              </a:rPr>
              <a:t>st</a:t>
            </a:r>
            <a:r>
              <a:rPr lang="en-US" sz="2600" b="1" dirty="0" smtClean="0">
                <a:solidFill>
                  <a:srgbClr val="FF99FF"/>
                </a:solidFill>
              </a:rPr>
              <a:t> Century Thinking Approach to Teaching/ Learning</a:t>
            </a:r>
            <a:endParaRPr lang="en-US" sz="2600" b="1" dirty="0">
              <a:solidFill>
                <a:srgbClr val="FF99FF"/>
              </a:solidFill>
            </a:endParaRPr>
          </a:p>
        </p:txBody>
      </p:sp>
      <p:pic>
        <p:nvPicPr>
          <p:cNvPr id="102402" name="Picture 2" descr="http://www.dreambox.com/wp-content/uploads/2014/03/flipped-classroom-comparison.jpg"/>
          <p:cNvPicPr>
            <a:picLocks noChangeAspect="1" noChangeArrowheads="1"/>
          </p:cNvPicPr>
          <p:nvPr/>
        </p:nvPicPr>
        <p:blipFill>
          <a:blip r:embed="rId3" cstate="print"/>
          <a:srcRect l="4412" t="21569" r="4412" b="9804"/>
          <a:stretch>
            <a:fillRect/>
          </a:stretch>
        </p:blipFill>
        <p:spPr bwMode="auto">
          <a:xfrm>
            <a:off x="838200" y="278990"/>
            <a:ext cx="5715000" cy="3226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Knowledge-CAASE? C/ An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Shows intellect, accountability, improvement?</a:t>
            </a:r>
          </a:p>
          <a:p>
            <a:r>
              <a:rPr lang="en-US" dirty="0" smtClean="0"/>
              <a:t>It </a:t>
            </a:r>
            <a:r>
              <a:rPr lang="en-US" dirty="0" smtClean="0">
                <a:solidFill>
                  <a:srgbClr val="FFFF00"/>
                </a:solidFill>
              </a:rPr>
              <a:t>builds evidence </a:t>
            </a:r>
            <a:r>
              <a:rPr lang="en-US" dirty="0" smtClean="0"/>
              <a:t>for 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Improvement</a:t>
            </a:r>
          </a:p>
          <a:p>
            <a:r>
              <a:rPr lang="en-US" dirty="0" smtClean="0"/>
              <a:t>Show </a:t>
            </a:r>
            <a:r>
              <a:rPr lang="en-US" dirty="0" smtClean="0">
                <a:solidFill>
                  <a:srgbClr val="FFFF00"/>
                </a:solidFill>
              </a:rPr>
              <a:t>evidence of how well </a:t>
            </a:r>
            <a:r>
              <a:rPr lang="en-US" dirty="0" smtClean="0"/>
              <a:t>our students learn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FF00"/>
                </a:solidFill>
              </a:rPr>
              <a:t>evidence for continuous improvement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 is 1/4</a:t>
            </a:r>
            <a:r>
              <a:rPr lang="en-US" baseline="30000" dirty="0" smtClean="0"/>
              <a:t>th</a:t>
            </a:r>
            <a:r>
              <a:rPr lang="en-US" dirty="0" smtClean="0"/>
              <a:t> of value on earth at one R above?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a body of mass m at altitude h (fig 5.5)</a:t>
            </a:r>
          </a:p>
          <a:p>
            <a:pPr lvl="1"/>
            <a:r>
              <a:rPr lang="en-US" dirty="0" smtClean="0"/>
              <a:t>Distance of body from earth-centre becomes R+ h </a:t>
            </a:r>
          </a:p>
          <a:p>
            <a:pPr lvl="1"/>
            <a:r>
              <a:rPr lang="en-US" dirty="0" smtClean="0"/>
              <a:t>Therefore, using equation (5.6) g= (G M</a:t>
            </a:r>
            <a:r>
              <a:rPr lang="en-US" baseline="-25000" dirty="0" smtClean="0"/>
              <a:t>e</a:t>
            </a:r>
            <a:r>
              <a:rPr lang="en-US" dirty="0" smtClean="0"/>
              <a:t>)/ R</a:t>
            </a:r>
            <a:r>
              <a:rPr lang="en-US" baseline="30000" dirty="0" smtClean="0"/>
              <a:t>2</a:t>
            </a:r>
            <a:r>
              <a:rPr lang="en-US" dirty="0" smtClean="0"/>
              <a:t> we get</a:t>
            </a:r>
          </a:p>
          <a:p>
            <a:pPr lvl="1"/>
            <a:r>
              <a:rPr lang="en-US" dirty="0" err="1" smtClean="0"/>
              <a:t>G</a:t>
            </a:r>
            <a:r>
              <a:rPr lang="en-US" baseline="-25000" dirty="0" err="1" smtClean="0"/>
              <a:t>h</a:t>
            </a:r>
            <a:r>
              <a:rPr lang="en-US" dirty="0" smtClean="0"/>
              <a:t> = G M</a:t>
            </a:r>
            <a:r>
              <a:rPr lang="en-US" baseline="-25000" dirty="0" smtClean="0"/>
              <a:t>e</a:t>
            </a:r>
            <a:r>
              <a:rPr lang="en-US" dirty="0" smtClean="0"/>
              <a:t> / (</a:t>
            </a:r>
            <a:r>
              <a:rPr lang="en-US" dirty="0" err="1" smtClean="0"/>
              <a:t>R+h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According to the above equation</a:t>
            </a:r>
          </a:p>
          <a:p>
            <a:pPr lvl="1"/>
            <a:r>
              <a:rPr lang="en-US" dirty="0" smtClean="0"/>
              <a:t>At height equal to one Earth R above earth-surface</a:t>
            </a:r>
          </a:p>
          <a:p>
            <a:pPr lvl="1"/>
            <a:r>
              <a:rPr lang="en-US" dirty="0" smtClean="0"/>
              <a:t>g becomes one fourth of its value on the Earth </a:t>
            </a:r>
          </a:p>
          <a:p>
            <a:r>
              <a:rPr lang="en-US" dirty="0" smtClean="0"/>
              <a:t>Similarly at a distance of two Earths radius above </a:t>
            </a:r>
          </a:p>
          <a:p>
            <a:pPr lvl="1"/>
            <a:r>
              <a:rPr lang="en-US" dirty="0" smtClean="0"/>
              <a:t>Value of g becomes one ninth of its value on the Earth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would be g at 3200 km above earth surface? App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5.2: Calculate the value of g </a:t>
            </a:r>
          </a:p>
          <a:p>
            <a:pPr lvl="1"/>
            <a:r>
              <a:rPr lang="en-US" dirty="0" smtClean="0"/>
              <a:t>The acceleration due to gravity at an altitude 1000 km</a:t>
            </a:r>
          </a:p>
          <a:p>
            <a:pPr lvl="1"/>
            <a:r>
              <a:rPr lang="en-US" dirty="0" smtClean="0"/>
              <a:t>The mass of 6.0 x 10</a:t>
            </a:r>
            <a:r>
              <a:rPr lang="en-US" baseline="30000" dirty="0" smtClean="0"/>
              <a:t>24</a:t>
            </a:r>
            <a:r>
              <a:rPr lang="en-US" dirty="0" smtClean="0"/>
              <a:t> kg, radius of the Earth is 6400 km</a:t>
            </a:r>
          </a:p>
          <a:p>
            <a:r>
              <a:rPr lang="en-US" dirty="0" smtClean="0"/>
              <a:t>Q: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h</a:t>
            </a:r>
            <a:r>
              <a:rPr lang="en-US" dirty="0" smtClean="0"/>
              <a:t>? R + h= 6400 km + 1000 km= </a:t>
            </a:r>
          </a:p>
          <a:p>
            <a:pPr lvl="1"/>
            <a:r>
              <a:rPr lang="en-US" dirty="0" smtClean="0"/>
              <a:t>7400 km= 7.4 x 10</a:t>
            </a:r>
            <a:r>
              <a:rPr lang="en-US" baseline="30000" dirty="0" smtClean="0"/>
              <a:t>6</a:t>
            </a:r>
            <a:r>
              <a:rPr lang="en-US" dirty="0" smtClean="0"/>
              <a:t> m</a:t>
            </a:r>
          </a:p>
          <a:p>
            <a:pPr lvl="1"/>
            <a:r>
              <a:rPr lang="en-US" dirty="0" err="1" smtClean="0"/>
              <a:t>G</a:t>
            </a:r>
            <a:r>
              <a:rPr lang="en-US" baseline="-25000" dirty="0" err="1" smtClean="0"/>
              <a:t>h</a:t>
            </a:r>
            <a:r>
              <a:rPr lang="en-US" dirty="0" smtClean="0"/>
              <a:t> = G M</a:t>
            </a:r>
            <a:r>
              <a:rPr lang="en-US" baseline="-25000" dirty="0" smtClean="0"/>
              <a:t>e</a:t>
            </a:r>
            <a:r>
              <a:rPr lang="en-US" dirty="0" smtClean="0"/>
              <a:t> / (</a:t>
            </a:r>
            <a:r>
              <a:rPr lang="en-US" dirty="0" err="1" smtClean="0"/>
              <a:t>R+h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= (6.673 x 10</a:t>
            </a:r>
            <a:r>
              <a:rPr lang="en-US" baseline="30000" dirty="0" smtClean="0"/>
              <a:t>-11</a:t>
            </a:r>
            <a:r>
              <a:rPr lang="en-US" dirty="0" smtClean="0"/>
              <a:t> N m</a:t>
            </a:r>
            <a:r>
              <a:rPr lang="en-US" baseline="30000" dirty="0" smtClean="0"/>
              <a:t>2</a:t>
            </a:r>
            <a:r>
              <a:rPr lang="en-US" dirty="0" smtClean="0"/>
              <a:t> kg</a:t>
            </a:r>
            <a:r>
              <a:rPr lang="en-US" baseline="30000" dirty="0" smtClean="0"/>
              <a:t>2</a:t>
            </a:r>
            <a:r>
              <a:rPr lang="en-US" dirty="0" smtClean="0"/>
              <a:t> x 6.0 x 10</a:t>
            </a:r>
            <a:r>
              <a:rPr lang="en-US" baseline="30000" dirty="0" smtClean="0"/>
              <a:t>24</a:t>
            </a:r>
            <a:r>
              <a:rPr lang="en-US" dirty="0" smtClean="0"/>
              <a:t> kg)/ (7.4 x 10</a:t>
            </a:r>
            <a:r>
              <a:rPr lang="en-US" baseline="30000" dirty="0" smtClean="0"/>
              <a:t>6</a:t>
            </a:r>
            <a:r>
              <a:rPr lang="en-US" dirty="0" smtClean="0"/>
              <a:t> m)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7.3 N kg</a:t>
            </a:r>
            <a:r>
              <a:rPr lang="en-US" baseline="30000" dirty="0" smtClean="0"/>
              <a:t>-1</a:t>
            </a:r>
            <a:r>
              <a:rPr lang="en-US" dirty="0" smtClean="0"/>
              <a:t> = 7.3 ms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en-US" baseline="30000" dirty="0" smtClean="0"/>
              <a:t>    </a:t>
            </a:r>
          </a:p>
          <a:p>
            <a:r>
              <a:rPr lang="en-US" dirty="0" smtClean="0"/>
              <a:t>Thus the value of g at 1000 km alt will be 7.3 ms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315200" y="685800"/>
            <a:ext cx="1600200" cy="1676400"/>
            <a:chOff x="6781800" y="762000"/>
            <a:chExt cx="1600200" cy="1676400"/>
          </a:xfrm>
        </p:grpSpPr>
        <p:sp>
          <p:nvSpPr>
            <p:cNvPr id="5" name="Oval 4"/>
            <p:cNvSpPr/>
            <p:nvPr/>
          </p:nvSpPr>
          <p:spPr>
            <a:xfrm>
              <a:off x="6781800" y="1447800"/>
              <a:ext cx="1066800" cy="990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5" idx="0"/>
            </p:cNvCxnSpPr>
            <p:nvPr/>
          </p:nvCxnSpPr>
          <p:spPr>
            <a:xfrm rot="5400000" flipH="1" flipV="1">
              <a:off x="7086600" y="1219200"/>
              <a:ext cx="457200" cy="1588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0"/>
            </p:cNvCxnSpPr>
            <p:nvPr/>
          </p:nvCxnSpPr>
          <p:spPr>
            <a:xfrm rot="5400000" flipH="1" flipV="1">
              <a:off x="7086600" y="1676400"/>
              <a:ext cx="457200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315200" y="1600200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R</a:t>
              </a:r>
              <a:endParaRPr lang="en-US" sz="11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67600" y="1143000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h</a:t>
              </a:r>
              <a:endParaRPr lang="en-US" sz="1100" b="1" dirty="0"/>
            </a:p>
          </p:txBody>
        </p:sp>
        <p:sp>
          <p:nvSpPr>
            <p:cNvPr id="17" name="Cube 16"/>
            <p:cNvSpPr/>
            <p:nvPr/>
          </p:nvSpPr>
          <p:spPr>
            <a:xfrm>
              <a:off x="7239000" y="762000"/>
              <a:ext cx="228600" cy="228600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7239794" y="1123734"/>
              <a:ext cx="304800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543800" y="914400"/>
              <a:ext cx="838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W = </a:t>
              </a:r>
              <a:r>
                <a:rPr lang="en-US" sz="1100" b="1" dirty="0" err="1" smtClean="0">
                  <a:solidFill>
                    <a:srgbClr val="FFFF00"/>
                  </a:solidFill>
                </a:rPr>
                <a:t>mg</a:t>
              </a:r>
              <a:r>
                <a:rPr lang="en-US" sz="1100" b="1" baseline="-25000" dirty="0" err="1" smtClean="0">
                  <a:solidFill>
                    <a:srgbClr val="FFFF00"/>
                  </a:solidFill>
                </a:rPr>
                <a:t>h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satellite?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 Artificial Satellites </a:t>
            </a:r>
          </a:p>
          <a:p>
            <a:pPr lvl="1"/>
            <a:r>
              <a:rPr lang="en-US" dirty="0" smtClean="0"/>
              <a:t>An object that revolves around a planet is called a sat </a:t>
            </a:r>
          </a:p>
          <a:p>
            <a:r>
              <a:rPr lang="en-US" dirty="0" smtClean="0"/>
              <a:t>Scientists have sent many objects into space</a:t>
            </a:r>
          </a:p>
          <a:p>
            <a:pPr lvl="1"/>
            <a:r>
              <a:rPr lang="en-US" dirty="0" smtClean="0"/>
              <a:t>Some of these objects revolve around the Earth</a:t>
            </a:r>
          </a:p>
          <a:p>
            <a:pPr lvl="1"/>
            <a:r>
              <a:rPr lang="en-US" dirty="0" smtClean="0"/>
              <a:t>These are called artificial satellites</a:t>
            </a:r>
          </a:p>
          <a:p>
            <a:pPr lvl="1"/>
            <a:r>
              <a:rPr lang="en-US" dirty="0" smtClean="0"/>
              <a:t>The moon: Is a natural satellite of the Earth</a:t>
            </a:r>
          </a:p>
          <a:p>
            <a:r>
              <a:rPr lang="en-US" dirty="0" smtClean="0"/>
              <a:t>Most of the artificial sats</a:t>
            </a:r>
          </a:p>
          <a:p>
            <a:pPr lvl="1"/>
            <a:r>
              <a:rPr lang="en-US" dirty="0" smtClean="0"/>
              <a:t>Orbiting around earth: used for comm purposes</a:t>
            </a:r>
          </a:p>
          <a:p>
            <a:pPr lvl="1"/>
            <a:r>
              <a:rPr lang="en-US" dirty="0" smtClean="0"/>
              <a:t>Carry instruments/ passengers  for experiments in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115714" name="Picture 2" descr="http://www.physicsclassroom.com/Class/circles/u6l4c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19200"/>
            <a:ext cx="2457450" cy="132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comm sats complete one revolution in 24 hours? An</a:t>
            </a:r>
            <a:br>
              <a:rPr lang="en-US" dirty="0" smtClean="0"/>
            </a:br>
            <a:r>
              <a:rPr lang="en-US" dirty="0" smtClean="0"/>
              <a:t>Why do these appear stationary?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artificial sats in different orbits around Earth</a:t>
            </a:r>
          </a:p>
          <a:p>
            <a:pPr lvl="1"/>
            <a:r>
              <a:rPr lang="en-US" dirty="0" smtClean="0"/>
              <a:t>Take different t  for one revolution around the earth </a:t>
            </a:r>
          </a:p>
          <a:p>
            <a:pPr lvl="1"/>
            <a:r>
              <a:rPr lang="en-US" dirty="0" smtClean="0"/>
              <a:t>Depending upon their distance h from the Earth. </a:t>
            </a:r>
          </a:p>
          <a:p>
            <a:pPr lvl="1"/>
            <a:r>
              <a:rPr lang="en-US" dirty="0" smtClean="0"/>
              <a:t>Comm sats take 24 hours to complete one revolution</a:t>
            </a:r>
          </a:p>
          <a:p>
            <a:r>
              <a:rPr lang="en-US" dirty="0" smtClean="0"/>
              <a:t>As Earth also completes its one rotation </a:t>
            </a:r>
          </a:p>
          <a:p>
            <a:pPr lvl="1"/>
            <a:r>
              <a:rPr lang="en-US" dirty="0" smtClean="0"/>
              <a:t>About its axis in 24 hours </a:t>
            </a:r>
          </a:p>
          <a:p>
            <a:pPr lvl="1"/>
            <a:r>
              <a:rPr lang="en-US" dirty="0" smtClean="0"/>
              <a:t>Hence, these comm sats appear stationary wrt earth </a:t>
            </a:r>
          </a:p>
          <a:p>
            <a:pPr lvl="1"/>
            <a:r>
              <a:rPr lang="en-US" dirty="0" smtClean="0"/>
              <a:t>Thus their orbit is called geostationary orbit </a:t>
            </a:r>
          </a:p>
          <a:p>
            <a:r>
              <a:rPr lang="en-US" dirty="0" smtClean="0"/>
              <a:t>Dish antennas send/ receive signals from them </a:t>
            </a:r>
          </a:p>
          <a:p>
            <a:pPr lvl="1"/>
            <a:r>
              <a:rPr lang="en-US" dirty="0" smtClean="0"/>
              <a:t>Have fixed direction depending upon their Earth 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force keeps them in orbit? C</a:t>
            </a:r>
            <a:br>
              <a:rPr lang="en-US" dirty="0" smtClean="0"/>
            </a:br>
            <a:r>
              <a:rPr lang="en-US" dirty="0" smtClean="0"/>
              <a:t>Where does this F come from?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Motion of Artificial Sats: A sat req centripetal force </a:t>
            </a:r>
          </a:p>
          <a:p>
            <a:pPr lvl="1"/>
            <a:r>
              <a:rPr lang="en-US" dirty="0" smtClean="0"/>
              <a:t>That keeps it to move around the earth</a:t>
            </a:r>
          </a:p>
          <a:p>
            <a:pPr lvl="1"/>
            <a:r>
              <a:rPr lang="en-US" dirty="0" smtClean="0"/>
              <a:t>G-force of attraction between satellite and earth </a:t>
            </a:r>
          </a:p>
          <a:p>
            <a:pPr lvl="1"/>
            <a:r>
              <a:rPr lang="en-US" dirty="0" smtClean="0"/>
              <a:t>Provides the necessary centripetal force</a:t>
            </a:r>
          </a:p>
          <a:p>
            <a:r>
              <a:rPr lang="en-US" dirty="0" smtClean="0"/>
              <a:t>Consider a satellite of mass m revolving round Earth </a:t>
            </a:r>
          </a:p>
          <a:p>
            <a:pPr lvl="1"/>
            <a:r>
              <a:rPr lang="en-US" dirty="0" smtClean="0"/>
              <a:t>At an altitude h in an orbit of radius r</a:t>
            </a:r>
          </a:p>
          <a:p>
            <a:pPr lvl="1"/>
            <a:r>
              <a:rPr lang="en-US" dirty="0" smtClean="0"/>
              <a:t>With orbital velocity V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The necessary centripetal force equation (3.26)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c</a:t>
            </a:r>
            <a:r>
              <a:rPr lang="en-US" dirty="0" smtClean="0"/>
              <a:t> = mV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/r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baseline="3000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113666" name="Picture 2" descr="http://www.physicsclassroom.com/Class/circles/u6l4b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57200"/>
            <a:ext cx="1247775" cy="1574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force. is provided by the g-force of attraction between the Earth and satellite and is equal to the weight of the satellite W</a:t>
            </a:r>
            <a:r>
              <a:rPr lang="en-US" baseline="30000" dirty="0" smtClean="0"/>
              <a:t>/</a:t>
            </a:r>
            <a:r>
              <a:rPr lang="en-US" dirty="0" smtClean="0"/>
              <a:t> (</a:t>
            </a:r>
            <a:r>
              <a:rPr lang="en-US" dirty="0" err="1" smtClean="0"/>
              <a:t>mg</a:t>
            </a:r>
            <a:r>
              <a:rPr lang="en-US" baseline="-25000" dirty="0" err="1" smtClean="0"/>
              <a:t>h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c</a:t>
            </a:r>
            <a:r>
              <a:rPr lang="en-US" dirty="0" smtClean="0"/>
              <a:t> = W = </a:t>
            </a:r>
            <a:r>
              <a:rPr lang="en-US" dirty="0" err="1" smtClean="0"/>
              <a:t>mg</a:t>
            </a:r>
            <a:r>
              <a:rPr lang="en-US" baseline="-25000" dirty="0" err="1" smtClean="0"/>
              <a:t>h</a:t>
            </a:r>
            <a:r>
              <a:rPr lang="en-US" dirty="0" smtClean="0"/>
              <a:t> = mV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/r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baseline="30000" dirty="0" smtClean="0"/>
              <a:t>  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h</a:t>
            </a:r>
            <a:r>
              <a:rPr lang="en-US" dirty="0" smtClean="0"/>
              <a:t> r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 = √(</a:t>
            </a:r>
            <a:r>
              <a:rPr lang="en-US" dirty="0" err="1" smtClean="0"/>
              <a:t>g</a:t>
            </a:r>
            <a:r>
              <a:rPr lang="en-US" baseline="-25000" dirty="0" err="1" smtClean="0"/>
              <a:t>h</a:t>
            </a:r>
            <a:r>
              <a:rPr lang="en-US" dirty="0" smtClean="0"/>
              <a:t> r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= R+ h</a:t>
            </a:r>
          </a:p>
          <a:p>
            <a:pPr lvl="1"/>
            <a:r>
              <a:rPr lang="en-US" dirty="0" smtClean="0"/>
              <a:t> V</a:t>
            </a:r>
            <a:r>
              <a:rPr lang="en-US" baseline="-25000" dirty="0" smtClean="0"/>
              <a:t>0</a:t>
            </a:r>
            <a:r>
              <a:rPr lang="en-US" dirty="0" smtClean="0"/>
              <a:t> = √</a:t>
            </a:r>
            <a:r>
              <a:rPr lang="en-US" dirty="0" err="1" smtClean="0"/>
              <a:t>g</a:t>
            </a:r>
            <a:r>
              <a:rPr lang="en-US" baseline="-25000" dirty="0" err="1" smtClean="0"/>
              <a:t>h</a:t>
            </a:r>
            <a:r>
              <a:rPr lang="en-US" dirty="0" smtClean="0"/>
              <a:t> (</a:t>
            </a:r>
            <a:r>
              <a:rPr lang="en-US" dirty="0" err="1" smtClean="0"/>
              <a:t>R+h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Equation (5.10) gives the velocity</a:t>
            </a:r>
          </a:p>
          <a:p>
            <a:pPr lvl="1"/>
            <a:r>
              <a:rPr lang="en-US" dirty="0" smtClean="0"/>
              <a:t>Which a satellite must possess </a:t>
            </a:r>
          </a:p>
          <a:p>
            <a:pPr lvl="1"/>
            <a:r>
              <a:rPr lang="en-US" dirty="0" smtClean="0"/>
              <a:t>When launched in an orbit </a:t>
            </a:r>
          </a:p>
          <a:p>
            <a:pPr lvl="1"/>
            <a:r>
              <a:rPr lang="en-US" dirty="0" smtClean="0"/>
              <a:t>Of radius r</a:t>
            </a:r>
            <a:r>
              <a:rPr lang="en-US" baseline="-25000" dirty="0" smtClean="0"/>
              <a:t>0</a:t>
            </a:r>
            <a:r>
              <a:rPr lang="en-US" dirty="0" smtClean="0"/>
              <a:t>  = (R + h) around the Earth</a:t>
            </a:r>
          </a:p>
          <a:p>
            <a:r>
              <a:rPr lang="en-US" dirty="0" smtClean="0"/>
              <a:t>An approximation can be made </a:t>
            </a:r>
          </a:p>
          <a:p>
            <a:pPr lvl="1"/>
            <a:r>
              <a:rPr lang="en-US" dirty="0" smtClean="0"/>
              <a:t>For a sat revolving close to Earth such that R&gt;&gt; h</a:t>
            </a:r>
          </a:p>
          <a:p>
            <a:pPr lvl="1"/>
            <a:r>
              <a:rPr lang="en-US" dirty="0" smtClean="0"/>
              <a:t>Then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h</a:t>
            </a:r>
            <a:r>
              <a:rPr lang="en-US" dirty="0" smtClean="0"/>
              <a:t> = g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 = √(g R) ……(5.12)</a:t>
            </a:r>
          </a:p>
          <a:p>
            <a:r>
              <a:rPr lang="en-US" dirty="0" smtClean="0"/>
              <a:t>A satellite revolving around very close to Earth</a:t>
            </a:r>
          </a:p>
          <a:p>
            <a:pPr lvl="1"/>
            <a:r>
              <a:rPr lang="en-US" dirty="0" smtClean="0"/>
              <a:t>Has speed  V</a:t>
            </a:r>
            <a:r>
              <a:rPr lang="en-US" baseline="-25000" dirty="0" smtClean="0"/>
              <a:t>0</a:t>
            </a:r>
            <a:r>
              <a:rPr lang="en-US" dirty="0" smtClean="0"/>
              <a:t>  nearly 8 Kms</a:t>
            </a:r>
            <a:r>
              <a:rPr lang="en-US" baseline="30000" dirty="0" smtClean="0"/>
              <a:t>-1</a:t>
            </a:r>
            <a:r>
              <a:rPr lang="en-US" dirty="0" smtClean="0"/>
              <a:t>  or 29000 kmh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 of a geostationary sat is 42300 km/ vel wrt earth is zero?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GPS: 24 sats</a:t>
            </a:r>
          </a:p>
          <a:p>
            <a:pPr lvl="1"/>
            <a:r>
              <a:rPr lang="en-US" dirty="0" smtClean="0"/>
              <a:t>Revolve around earth twice a day</a:t>
            </a:r>
          </a:p>
          <a:p>
            <a:pPr lvl="1"/>
            <a:r>
              <a:rPr lang="en-US" dirty="0" smtClean="0"/>
              <a:t>Speed: 3.87 km/ sec</a:t>
            </a:r>
          </a:p>
          <a:p>
            <a:r>
              <a:rPr lang="en-US" dirty="0" smtClean="0"/>
              <a:t>Moon 3,80,000 km from earth</a:t>
            </a:r>
          </a:p>
          <a:p>
            <a:pPr lvl="1"/>
            <a:r>
              <a:rPr lang="en-US" dirty="0" smtClean="0"/>
              <a:t>Completes one revolution in 27.3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1026" name="Picture 2" descr="C:\Users\Computer\Desktop\Fotos May 2014\Cell 23 Feb 2014\IMG_20140109_204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65300" y="-12700"/>
            <a:ext cx="6527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066800"/>
          </a:xfrm>
        </p:spPr>
        <p:txBody>
          <a:bodyPr/>
          <a:lstStyle/>
          <a:p>
            <a:r>
              <a:rPr lang="en-US" dirty="0" smtClean="0"/>
              <a:t>Benefits for teachers: Setting learning outcomes? C/ An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543800" cy="5334000"/>
          </a:xfrm>
        </p:spPr>
        <p:txBody>
          <a:bodyPr anchor="t"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Content, strategy, instruction materials, assess, evaluate, improve?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Select </a:t>
            </a:r>
            <a:r>
              <a:rPr lang="en-US" dirty="0" smtClean="0">
                <a:solidFill>
                  <a:srgbClr val="FFFF00"/>
                </a:solidFill>
              </a:rPr>
              <a:t>content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Develop </a:t>
            </a:r>
            <a:r>
              <a:rPr lang="en-US" dirty="0" smtClean="0">
                <a:solidFill>
                  <a:srgbClr val="FFFF00"/>
                </a:solidFill>
              </a:rPr>
              <a:t>instructional strategy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Develop and select </a:t>
            </a:r>
            <a:r>
              <a:rPr lang="en-US" dirty="0" smtClean="0">
                <a:solidFill>
                  <a:srgbClr val="FFFF00"/>
                </a:solidFill>
              </a:rPr>
              <a:t>instructional materials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Construct </a:t>
            </a:r>
            <a:r>
              <a:rPr lang="en-US" dirty="0" smtClean="0">
                <a:solidFill>
                  <a:srgbClr val="FFFF00"/>
                </a:solidFill>
              </a:rPr>
              <a:t>tests/other inst </a:t>
            </a:r>
            <a:r>
              <a:rPr lang="en-US" dirty="0" smtClean="0"/>
              <a:t>for assessing/ evaluating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Improve</a:t>
            </a:r>
            <a:r>
              <a:rPr lang="en-US" dirty="0" smtClean="0"/>
              <a:t> you as a teacher, and our overall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0AEE0"/>
          </a:solidFill>
        </p:spPr>
        <p:txBody>
          <a:bodyPr/>
          <a:lstStyle/>
          <a:p>
            <a:pPr eaLnBrk="1" hangingPunct="1"/>
            <a:endParaRPr lang="en-US" smtClean="0">
              <a:solidFill>
                <a:srgbClr val="F0AEE0"/>
              </a:solidFill>
            </a:endParaRPr>
          </a:p>
        </p:txBody>
      </p:sp>
      <p:pic>
        <p:nvPicPr>
          <p:cNvPr id="1361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76400"/>
            <a:ext cx="4714875" cy="3257550"/>
          </a:xfrm>
          <a:solidFill>
            <a:srgbClr val="F5E1A9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6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Bloom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American edu psychologist at Chicago University</a:t>
            </a:r>
          </a:p>
          <a:p>
            <a:r>
              <a:rPr lang="en-US" dirty="0" smtClean="0"/>
              <a:t>Died at: September 13, 1999 (aged 86)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3333" t="3846" r="16667"/>
          <a:stretch>
            <a:fillRect/>
          </a:stretch>
        </p:blipFill>
        <p:spPr bwMode="auto">
          <a:xfrm>
            <a:off x="6781800" y="4191000"/>
            <a:ext cx="14721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1948: Benjamin Bloom and a group of psychologists </a:t>
            </a:r>
          </a:p>
          <a:p>
            <a:pPr lvl="1"/>
            <a:r>
              <a:rPr lang="en-US" dirty="0" smtClean="0"/>
              <a:t>Studied classroom activities and goals </a:t>
            </a:r>
          </a:p>
          <a:p>
            <a:pPr lvl="1"/>
            <a:r>
              <a:rPr lang="en-US" dirty="0" smtClean="0"/>
              <a:t>Teachers has while planning these activities</a:t>
            </a:r>
          </a:p>
          <a:p>
            <a:r>
              <a:rPr lang="en-US" dirty="0" smtClean="0"/>
              <a:t>Three domains concluded</a:t>
            </a:r>
          </a:p>
          <a:p>
            <a:pPr lvl="1"/>
            <a:r>
              <a:rPr lang="en-US" dirty="0" smtClean="0"/>
              <a:t>Cognitive: Split into a hierarchy of 6 thinking skills</a:t>
            </a:r>
          </a:p>
          <a:p>
            <a:pPr lvl="1"/>
            <a:r>
              <a:rPr lang="en-US" dirty="0" smtClean="0"/>
              <a:t>1956: Original BT published</a:t>
            </a:r>
          </a:p>
          <a:p>
            <a:r>
              <a:rPr lang="en-US" dirty="0" smtClean="0"/>
              <a:t>Taxonomy</a:t>
            </a:r>
          </a:p>
          <a:p>
            <a:pPr lvl="1"/>
            <a:r>
              <a:rPr lang="en-US" dirty="0" smtClean="0"/>
              <a:t>Arrangement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Categorization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pic>
        <p:nvPicPr>
          <p:cNvPr id="4" name="Picture 2" descr="http://blogs.law.nyu.edu/lifeatnyulaw/wp-content/uploads/2011/01/189x252x450px-Auguste_Rodin_-_Grubleren_2005-03.jpg.pagespeed.ic.2lHabRe9gJ.jpg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6096000" y="4419600"/>
            <a:ext cx="180022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pic>
        <p:nvPicPr>
          <p:cNvPr id="1026" name="Picture 2" descr="http://static.toondoo.com/public/w/h/a/whatedsaid/toons/cool-cartoon-4991065.png?__SQUARESPACE_CACHEVERSION=1338015304333"/>
          <p:cNvPicPr>
            <a:picLocks noChangeAspect="1" noChangeArrowheads="1"/>
          </p:cNvPicPr>
          <p:nvPr/>
        </p:nvPicPr>
        <p:blipFill>
          <a:blip r:embed="rId2" cstate="print"/>
          <a:srcRect l="2005" t="2556" r="3759" b="2875"/>
          <a:stretch>
            <a:fillRect/>
          </a:stretch>
        </p:blipFill>
        <p:spPr bwMode="auto">
          <a:xfrm>
            <a:off x="304799" y="228600"/>
            <a:ext cx="8033951" cy="6324600"/>
          </a:xfrm>
          <a:prstGeom prst="rect">
            <a:avLst/>
          </a:prstGeom>
          <a:noFill/>
        </p:spPr>
      </p:pic>
      <p:pic>
        <p:nvPicPr>
          <p:cNvPr id="1028" name="Picture 4" descr="http://static.toondoo.com/public/e/d/d/eddi09/toons/cool-cartoon-1603165.png"/>
          <p:cNvPicPr>
            <a:picLocks noChangeAspect="1" noChangeArrowheads="1"/>
          </p:cNvPicPr>
          <p:nvPr/>
        </p:nvPicPr>
        <p:blipFill>
          <a:blip r:embed="rId3" cstate="print"/>
          <a:srcRect l="1550" t="2556" r="2326" b="2875"/>
          <a:stretch>
            <a:fillRect/>
          </a:stretch>
        </p:blipFill>
        <p:spPr bwMode="auto">
          <a:xfrm>
            <a:off x="3048000" y="228600"/>
            <a:ext cx="2286000" cy="1364226"/>
          </a:xfrm>
          <a:prstGeom prst="rect">
            <a:avLst/>
          </a:prstGeom>
          <a:noFill/>
        </p:spPr>
      </p:pic>
      <p:pic>
        <p:nvPicPr>
          <p:cNvPr id="1030" name="Picture 6" descr="http://mcdn.teacherspayteachers.com/thumbitem/Blooms-Taxonomy-Question-Prompts-Flip-Chart/original-253514-1.jpg"/>
          <p:cNvPicPr>
            <a:picLocks noChangeAspect="1" noChangeArrowheads="1"/>
          </p:cNvPicPr>
          <p:nvPr/>
        </p:nvPicPr>
        <p:blipFill>
          <a:blip r:embed="rId4" cstate="print"/>
          <a:srcRect l="7742" t="11429" r="4516" b="1714"/>
          <a:stretch>
            <a:fillRect/>
          </a:stretch>
        </p:blipFill>
        <p:spPr bwMode="auto">
          <a:xfrm>
            <a:off x="5638800" y="228600"/>
            <a:ext cx="1600200" cy="1788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Flipped learning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Technology-Rich Learning - Flip Your Students' Learning</a:t>
            </a:r>
          </a:p>
          <a:p>
            <a:r>
              <a:rPr lang="en-US" dirty="0" smtClean="0"/>
              <a:t> </a:t>
            </a:r>
            <a:r>
              <a:rPr lang="en-US" sz="1600" dirty="0" smtClean="0"/>
              <a:t>By Aaron </a:t>
            </a:r>
            <a:r>
              <a:rPr lang="en-US" sz="1600" dirty="0" err="1" smtClean="0"/>
              <a:t>Sams</a:t>
            </a:r>
            <a:r>
              <a:rPr lang="en-US" sz="1600" dirty="0" smtClean="0"/>
              <a:t> and Jonathan Bergmann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F-Learning enable S-centered approach? An/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LOT/ HOT  at home and class?</a:t>
            </a:r>
          </a:p>
          <a:p>
            <a:r>
              <a:rPr lang="en-US" dirty="0" smtClean="0"/>
              <a:t>F-learning helps: Move away from direct instruction </a:t>
            </a:r>
          </a:p>
          <a:p>
            <a:pPr lvl="1"/>
            <a:r>
              <a:rPr lang="en-US" dirty="0" smtClean="0"/>
              <a:t>As primary teaching tool </a:t>
            </a:r>
          </a:p>
          <a:p>
            <a:pPr lvl="1"/>
            <a:r>
              <a:rPr lang="en-US" dirty="0" smtClean="0"/>
              <a:t>Toward a more student-centered approach</a:t>
            </a:r>
          </a:p>
          <a:p>
            <a:r>
              <a:rPr lang="en-US" dirty="0" smtClean="0"/>
              <a:t>When hear flipped classroom/ learning: First thought</a:t>
            </a:r>
          </a:p>
          <a:p>
            <a:pPr lvl="1"/>
            <a:r>
              <a:rPr lang="en-US" dirty="0" smtClean="0"/>
              <a:t>A teacher-created video that students watch at home </a:t>
            </a:r>
          </a:p>
          <a:p>
            <a:pPr lvl="1"/>
            <a:r>
              <a:rPr lang="en-US" dirty="0" smtClean="0"/>
              <a:t>As if essential ingredient. It's not. </a:t>
            </a:r>
          </a:p>
          <a:p>
            <a:pPr lvl="1"/>
            <a:r>
              <a:rPr lang="en-US" dirty="0" smtClean="0"/>
              <a:t>Not about how to use videos in your lessons </a:t>
            </a:r>
          </a:p>
          <a:p>
            <a:r>
              <a:rPr lang="en-US" dirty="0" smtClean="0"/>
              <a:t>About </a:t>
            </a:r>
            <a:r>
              <a:rPr lang="en-US" dirty="0" smtClean="0">
                <a:solidFill>
                  <a:srgbClr val="FFFF00"/>
                </a:solidFill>
              </a:rPr>
              <a:t>how best use in-class time </a:t>
            </a:r>
            <a:r>
              <a:rPr lang="en-US" dirty="0" smtClean="0"/>
              <a:t>with students </a:t>
            </a:r>
          </a:p>
          <a:p>
            <a:r>
              <a:rPr lang="en-US" dirty="0" smtClean="0"/>
              <a:t>Forcing KG-college teachers </a:t>
            </a:r>
            <a:r>
              <a:rPr lang="en-US" dirty="0" smtClean="0">
                <a:solidFill>
                  <a:srgbClr val="FFFF00"/>
                </a:solidFill>
              </a:rPr>
              <a:t>reevaluate how teach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 a teacher-created video?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Enables HOT, differentiating instruction?</a:t>
            </a:r>
          </a:p>
          <a:p>
            <a:r>
              <a:rPr lang="en-US" dirty="0" smtClean="0"/>
              <a:t>Lecturing: Not the best use of their in-class time </a:t>
            </a:r>
          </a:p>
          <a:p>
            <a:pPr lvl="1"/>
            <a:r>
              <a:rPr lang="en-US" dirty="0" smtClean="0"/>
              <a:t>Not 1-on-1 S-interaction and deliver imp content</a:t>
            </a:r>
          </a:p>
          <a:p>
            <a:pPr lvl="1"/>
            <a:r>
              <a:rPr lang="en-US" dirty="0" smtClean="0"/>
              <a:t>Not engage S in higher-order thinking (HOT) </a:t>
            </a:r>
          </a:p>
          <a:p>
            <a:pPr lvl="1"/>
            <a:r>
              <a:rPr lang="en-US" dirty="0" smtClean="0"/>
              <a:t>Not differentiating instruction</a:t>
            </a:r>
          </a:p>
          <a:p>
            <a:r>
              <a:rPr lang="en-US" dirty="0" smtClean="0"/>
              <a:t> But teachers </a:t>
            </a:r>
            <a:r>
              <a:rPr lang="en-US" dirty="0" smtClean="0">
                <a:solidFill>
                  <a:srgbClr val="FFFF00"/>
                </a:solidFill>
              </a:rPr>
              <a:t>would have time </a:t>
            </a:r>
            <a:r>
              <a:rPr lang="en-US" dirty="0" smtClean="0"/>
              <a:t>to do these things </a:t>
            </a:r>
          </a:p>
          <a:p>
            <a:pPr lvl="1"/>
            <a:r>
              <a:rPr lang="en-US" dirty="0" smtClean="0"/>
              <a:t>If shift direct instruction onto a teacher-created video</a:t>
            </a:r>
          </a:p>
          <a:p>
            <a:pPr lvl="1"/>
            <a:r>
              <a:rPr lang="en-US" dirty="0" smtClean="0"/>
              <a:t>Have students watch the lecture at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/>
              <a:t>Teachers-Workshop </a:t>
            </a:r>
            <a:r>
              <a:rPr lang="en-US" sz="2400" b="1" dirty="0"/>
              <a:t>Learning </a:t>
            </a:r>
            <a:r>
              <a:rPr lang="en-US" sz="2400" b="1" dirty="0" smtClean="0"/>
              <a:t>Outcomes? An</a:t>
            </a:r>
            <a:endParaRPr lang="en-US" sz="24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696200" cy="5105400"/>
          </a:xfrm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  <a:latin typeface="+mn-lt"/>
              </a:rPr>
              <a:t>Recognize BT levels, </a:t>
            </a:r>
            <a:r>
              <a:rPr lang="en-US" dirty="0" smtClean="0">
                <a:solidFill>
                  <a:srgbClr val="FAA4F4"/>
                </a:solidFill>
              </a:rPr>
              <a:t>intellect, accountability, improvement?</a:t>
            </a:r>
            <a:endParaRPr lang="en-US" dirty="0" smtClean="0">
              <a:solidFill>
                <a:srgbClr val="FAA4F4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Attendees will</a:t>
            </a:r>
          </a:p>
          <a:p>
            <a:pPr lvl="1"/>
            <a:r>
              <a:rPr lang="en-US" sz="2400" dirty="0" smtClean="0">
                <a:latin typeface="+mn-lt"/>
              </a:rPr>
              <a:t>Recognize the levels of Bloom’s Taxonomy</a:t>
            </a:r>
          </a:p>
          <a:p>
            <a:pPr lvl="1"/>
            <a:r>
              <a:rPr lang="en-US" sz="2400" dirty="0" smtClean="0">
                <a:latin typeface="+mn-lt"/>
              </a:rPr>
              <a:t>In order to select verbs </a:t>
            </a:r>
          </a:p>
          <a:p>
            <a:pPr lvl="1"/>
            <a:r>
              <a:rPr lang="en-US" sz="2400" dirty="0" smtClean="0">
                <a:latin typeface="+mn-lt"/>
              </a:rPr>
              <a:t>That map to instructional objectives</a:t>
            </a:r>
          </a:p>
          <a:p>
            <a:r>
              <a:rPr lang="en-US" dirty="0" smtClean="0">
                <a:latin typeface="+mn-lt"/>
              </a:rPr>
              <a:t>Analyze BT’s levels</a:t>
            </a:r>
          </a:p>
          <a:p>
            <a:pPr lvl="1"/>
            <a:r>
              <a:rPr lang="en-US" sz="2400" dirty="0" smtClean="0">
                <a:latin typeface="+mn-lt"/>
              </a:rPr>
              <a:t>Discuss a variety of ways </a:t>
            </a:r>
          </a:p>
          <a:p>
            <a:pPr lvl="1"/>
            <a:r>
              <a:rPr lang="en-US" sz="2400" dirty="0" smtClean="0">
                <a:latin typeface="+mn-lt"/>
              </a:rPr>
              <a:t>It can be used in classroom instructions </a:t>
            </a:r>
          </a:p>
          <a:p>
            <a:pPr lvl="1">
              <a:buFontTx/>
              <a:buNone/>
            </a:pPr>
            <a:endParaRPr lang="en-US" sz="2400" dirty="0" smtClean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Flipped Classroom? C/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Watch/ understand interactive LOT-lecture at home?</a:t>
            </a:r>
          </a:p>
          <a:p>
            <a:r>
              <a:rPr lang="en-US" dirty="0" smtClean="0"/>
              <a:t>FC: Conventional-  Watch lecture in class</a:t>
            </a:r>
          </a:p>
          <a:p>
            <a:pPr lvl="1"/>
            <a:r>
              <a:rPr lang="en-US" dirty="0" smtClean="0"/>
              <a:t>Then go home: Practice the learnt thus word homework</a:t>
            </a:r>
          </a:p>
          <a:p>
            <a:pPr lvl="1"/>
            <a:r>
              <a:rPr lang="en-US" dirty="0" smtClean="0"/>
              <a:t>Now watch lecture at home: Then come to class </a:t>
            </a:r>
          </a:p>
          <a:p>
            <a:pPr lvl="1"/>
            <a:r>
              <a:rPr lang="en-US" dirty="0" smtClean="0"/>
              <a:t>To practice the learnt: Thus homework in class</a:t>
            </a:r>
          </a:p>
          <a:p>
            <a:r>
              <a:rPr lang="en-US" dirty="0" smtClean="0"/>
              <a:t>Freed from delivering whole-class instruction </a:t>
            </a:r>
          </a:p>
          <a:p>
            <a:pPr lvl="1"/>
            <a:r>
              <a:rPr lang="en-US" dirty="0" smtClean="0"/>
              <a:t>During that hour: Can now deliver targeted instruction </a:t>
            </a:r>
          </a:p>
          <a:p>
            <a:pPr lvl="1"/>
            <a:r>
              <a:rPr lang="en-US" dirty="0" smtClean="0"/>
              <a:t>1-on-1 or in small groups</a:t>
            </a:r>
          </a:p>
          <a:p>
            <a:pPr lvl="1"/>
            <a:r>
              <a:rPr lang="en-US" dirty="0" smtClean="0"/>
              <a:t>Help who struggle- challenge who mastered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classrooms lend themselves to flipping?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Didactic/ instructive vs. Socratic/ abstract?</a:t>
            </a:r>
          </a:p>
          <a:p>
            <a:r>
              <a:rPr lang="en-US" dirty="0" smtClean="0"/>
              <a:t>More Socratic or inquiry-based courses</a:t>
            </a:r>
          </a:p>
          <a:p>
            <a:pPr lvl="1"/>
            <a:r>
              <a:rPr lang="en-US" dirty="0" smtClean="0"/>
              <a:t>Or without reams of factual content for students</a:t>
            </a:r>
          </a:p>
          <a:p>
            <a:pPr lvl="1"/>
            <a:r>
              <a:rPr lang="en-US" dirty="0" smtClean="0"/>
              <a:t>Aren't particularly suited to flipping</a:t>
            </a:r>
          </a:p>
          <a:p>
            <a:r>
              <a:rPr lang="en-US" dirty="0" smtClean="0"/>
              <a:t>Contrarily: More didactic (instructive) courses </a:t>
            </a:r>
          </a:p>
          <a:p>
            <a:pPr lvl="1"/>
            <a:r>
              <a:rPr lang="en-US" dirty="0" smtClean="0"/>
              <a:t>With large quantities of LOT/ BT content</a:t>
            </a:r>
          </a:p>
          <a:p>
            <a:pPr lvl="1"/>
            <a:r>
              <a:rPr lang="en-US" dirty="0" smtClean="0"/>
              <a:t>In remembering/ understanding cats</a:t>
            </a:r>
          </a:p>
          <a:p>
            <a:pPr lvl="1"/>
            <a:r>
              <a:rPr lang="en-US" dirty="0" smtClean="0"/>
              <a:t>Likely greater transformation in the flipped classroom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Complex/ abstract subjects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understand by “meaning of our service”? C/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F99FF"/>
                </a:solidFill>
              </a:rPr>
              <a:t>No 1 Id: Pakistani, joint then air warrior, specialist, indl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F99FF"/>
                </a:solidFill>
              </a:rPr>
              <a:t>Know, believe in ACES, CCs, Why am I here?</a:t>
            </a:r>
          </a:p>
          <a:p>
            <a:r>
              <a:rPr lang="en-US" dirty="0" err="1" smtClean="0"/>
              <a:t>Shamim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brother/ </a:t>
            </a:r>
            <a:r>
              <a:rPr lang="en-US" dirty="0" err="1" smtClean="0"/>
              <a:t>Salim</a:t>
            </a:r>
            <a:r>
              <a:rPr lang="en-US" dirty="0" smtClean="0"/>
              <a:t> Sandal 1 vs. 1?</a:t>
            </a:r>
          </a:p>
          <a:p>
            <a:r>
              <a:rPr lang="en-US" dirty="0" smtClean="0"/>
              <a:t>IAS Identity?</a:t>
            </a:r>
          </a:p>
          <a:p>
            <a:pPr lvl="1"/>
            <a:r>
              <a:rPr lang="en-US" dirty="0" smtClean="0"/>
              <a:t>Pakistan: PAPA, DFETS, N-DEF-PP</a:t>
            </a:r>
          </a:p>
          <a:p>
            <a:pPr lvl="1"/>
            <a:r>
              <a:rPr lang="en-US" dirty="0" smtClean="0"/>
              <a:t>Joint Warrior: ?</a:t>
            </a:r>
          </a:p>
          <a:p>
            <a:pPr lvl="1"/>
            <a:r>
              <a:rPr lang="en-US" dirty="0" smtClean="0"/>
              <a:t>Air Warrior: OBAF, ACES, IDE</a:t>
            </a:r>
          </a:p>
          <a:p>
            <a:pPr lvl="1"/>
            <a:r>
              <a:rPr lang="en-US" dirty="0" smtClean="0"/>
              <a:t>Specialist: OBIAS, SAFE O-Z, ICE</a:t>
            </a:r>
          </a:p>
          <a:p>
            <a:pPr lvl="1"/>
            <a:r>
              <a:rPr lang="en-US" dirty="0" smtClean="0"/>
              <a:t>Great indl?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Where/ how do the USAF personnel fit into the Air Force? C/ An</a:t>
            </a:r>
            <a:br>
              <a:rPr lang="en-US" dirty="0" smtClean="0"/>
            </a:br>
            <a:r>
              <a:rPr lang="en-US" dirty="0" smtClean="0"/>
              <a:t>Where does the USAF fit into US Military? Syn</a:t>
            </a:r>
            <a:br>
              <a:rPr lang="en-US" dirty="0" smtClean="0"/>
            </a:br>
            <a:r>
              <a:rPr lang="en-US" dirty="0" smtClean="0"/>
              <a:t>How do they define this relationship?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US: Secular, LLP, DEF-P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MIL: Provide mil options to deter war/protect n security 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USAF: Fly, fight, win in air, space/cyberspace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Vision: Global Vigilance, Reach and Power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ISE, Dev Airmen/ Integ techno to war fighting/ Integ 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evaluated for at ISSB? Syn</a:t>
            </a:r>
            <a:br>
              <a:rPr lang="en-US" dirty="0" smtClean="0"/>
            </a:br>
            <a:r>
              <a:rPr lang="en-US" dirty="0" smtClean="0"/>
              <a:t>What relationship it has with our careers?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VNVR and C-PRIDE?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Cap to take info, gel, prioritized options, implement?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OODA/ P-RAPDA and review: Extreme pressure/ stress?</a:t>
            </a:r>
          </a:p>
          <a:p>
            <a:r>
              <a:rPr lang="en-US" dirty="0" smtClean="0"/>
              <a:t>Reviewed for: Verbal- Non Verbal Reasoning?</a:t>
            </a:r>
          </a:p>
          <a:p>
            <a:pPr lvl="1"/>
            <a:r>
              <a:rPr lang="en-US" dirty="0" smtClean="0"/>
              <a:t>Through Courageous-PRIDE?</a:t>
            </a:r>
          </a:p>
          <a:p>
            <a:r>
              <a:rPr lang="en-US" dirty="0" smtClean="0"/>
              <a:t>Should be able to: K-CAASE both item by item?</a:t>
            </a:r>
          </a:p>
          <a:p>
            <a:pPr lvl="1"/>
            <a:r>
              <a:rPr lang="en-US" dirty="0" smtClean="0"/>
              <a:t>Internalize and show belief in all?</a:t>
            </a:r>
          </a:p>
          <a:p>
            <a:r>
              <a:rPr lang="en-US" dirty="0" smtClean="0"/>
              <a:t>Be able to: Take in/ gather scores of info under stress</a:t>
            </a:r>
          </a:p>
          <a:p>
            <a:pPr lvl="1"/>
            <a:r>
              <a:rPr lang="en-US" dirty="0" smtClean="0"/>
              <a:t>Gel into a picture, throw up 5 options</a:t>
            </a:r>
          </a:p>
          <a:p>
            <a:pPr lvl="1"/>
            <a:r>
              <a:rPr lang="en-US" dirty="0" smtClean="0"/>
              <a:t>Implement option-1 through VR/ PM-skills?</a:t>
            </a:r>
          </a:p>
          <a:p>
            <a:pPr lvl="1"/>
            <a:r>
              <a:rPr lang="en-US" dirty="0" smtClean="0"/>
              <a:t>Review the next moment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fc</a:t>
            </a:r>
            <a:r>
              <a:rPr lang="en-US" dirty="0" smtClean="0"/>
              <a:t> paradigm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face-to-face instruction gives max benefit? Syn</a:t>
            </a:r>
            <a:br>
              <a:rPr lang="en-US" dirty="0" smtClean="0"/>
            </a:br>
            <a:r>
              <a:rPr lang="en-US" dirty="0" smtClean="0"/>
              <a:t>What comes out after deciding 2 Qs?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In class: During HOT teaching/ learning?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Create videos: To time-shift traditional lectures?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What Comes Out</a:t>
            </a:r>
            <a:r>
              <a:rPr lang="en-US" dirty="0" smtClean="0"/>
              <a:t>: After deciding </a:t>
            </a:r>
          </a:p>
          <a:p>
            <a:pPr lvl="1"/>
            <a:r>
              <a:rPr lang="en-US" dirty="0" smtClean="0"/>
              <a:t>Q 1: </a:t>
            </a:r>
            <a:r>
              <a:rPr lang="en-US" dirty="0" smtClean="0">
                <a:solidFill>
                  <a:srgbClr val="FFFF00"/>
                </a:solidFill>
              </a:rPr>
              <a:t>Where face-to-face instruction max benefit?</a:t>
            </a:r>
          </a:p>
          <a:p>
            <a:pPr lvl="1"/>
            <a:r>
              <a:rPr lang="en-US" dirty="0" smtClean="0"/>
              <a:t>Q 2: </a:t>
            </a:r>
            <a:r>
              <a:rPr lang="en-US" dirty="0" smtClean="0">
                <a:solidFill>
                  <a:srgbClr val="FFFF00"/>
                </a:solidFill>
              </a:rPr>
              <a:t>How Use techno/removals- increase F2 time value? </a:t>
            </a:r>
          </a:p>
          <a:p>
            <a:r>
              <a:rPr lang="en-US" dirty="0" smtClean="0"/>
              <a:t>Most teachers who implement a flipped classroom 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Removed one way comm</a:t>
            </a:r>
            <a:r>
              <a:rPr lang="en-US" dirty="0" smtClean="0"/>
              <a:t>: Lectures/ direct instruction</a:t>
            </a:r>
          </a:p>
          <a:p>
            <a:pPr lvl="1"/>
            <a:r>
              <a:rPr lang="en-US" dirty="0" smtClean="0"/>
              <a:t>Lectures lose little in translation to video </a:t>
            </a:r>
          </a:p>
          <a:p>
            <a:pPr lvl="1"/>
            <a:r>
              <a:rPr lang="en-US" dirty="0" smtClean="0"/>
              <a:t>But traditional lectures: Can time-shift out of the class</a:t>
            </a:r>
          </a:p>
          <a:p>
            <a:r>
              <a:rPr lang="en-US" dirty="0" smtClean="0"/>
              <a:t>Example: Videos for overview of future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are other uses of videos?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Pose Qs: To internalize Math, physics concepts, ideas?</a:t>
            </a:r>
          </a:p>
          <a:p>
            <a:r>
              <a:rPr lang="en-US" dirty="0" smtClean="0"/>
              <a:t>Others uses videos: Pose Qs to students</a:t>
            </a:r>
          </a:p>
          <a:p>
            <a:r>
              <a:rPr lang="en-US" dirty="0" smtClean="0"/>
              <a:t>One teacher recorded acting out a math problem</a:t>
            </a:r>
          </a:p>
          <a:p>
            <a:pPr lvl="1"/>
            <a:r>
              <a:rPr lang="en-US" dirty="0" smtClean="0"/>
              <a:t>A pizza delivery man drives 538 miles to deliver a pizza </a:t>
            </a:r>
          </a:p>
          <a:p>
            <a:pPr lvl="1"/>
            <a:r>
              <a:rPr lang="en-US" dirty="0" smtClean="0"/>
              <a:t>How long: To get there if he's driving 45 miles per hour? </a:t>
            </a:r>
          </a:p>
          <a:p>
            <a:pPr lvl="1"/>
            <a:r>
              <a:rPr lang="en-US" dirty="0" smtClean="0"/>
              <a:t>This teacher-created video: Driving to Party House</a:t>
            </a:r>
          </a:p>
          <a:p>
            <a:r>
              <a:rPr lang="en-US" dirty="0" smtClean="0"/>
              <a:t>Still others: For content- For future learning</a:t>
            </a:r>
          </a:p>
          <a:p>
            <a:pPr lvl="1"/>
            <a:r>
              <a:rPr lang="en-US" dirty="0" smtClean="0"/>
              <a:t>Fam students with </a:t>
            </a:r>
            <a:r>
              <a:rPr lang="en-US" dirty="0" smtClean="0">
                <a:solidFill>
                  <a:srgbClr val="FFFF00"/>
                </a:solidFill>
              </a:rPr>
              <a:t>horizontal asymptotes </a:t>
            </a:r>
            <a:r>
              <a:rPr lang="en-US" dirty="0" smtClean="0"/>
              <a:t>in math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pic>
        <p:nvPicPr>
          <p:cNvPr id="32772" name="Picture 4" descr="http://cramster-image.s3.amazonaws.com/definitions/alg-4-img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829" y="742949"/>
            <a:ext cx="2966357" cy="2076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Diffeernce</a:t>
            </a:r>
            <a:r>
              <a:rPr lang="en-US" dirty="0" smtClean="0"/>
              <a:t> normal video/ Screencast? C/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Screen cast: Capture c screen- PPT, voice, faces?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Lecture: Even outside/ at home?</a:t>
            </a:r>
          </a:p>
          <a:p>
            <a:r>
              <a:rPr lang="en-US" dirty="0" smtClean="0"/>
              <a:t>Creating instructional videos: Daunting?</a:t>
            </a:r>
          </a:p>
          <a:p>
            <a:pPr lvl="1"/>
            <a:r>
              <a:rPr lang="en-US" dirty="0" smtClean="0"/>
              <a:t>Not too difficult?</a:t>
            </a:r>
          </a:p>
          <a:p>
            <a:pPr lvl="1"/>
            <a:r>
              <a:rPr lang="en-US" dirty="0" smtClean="0"/>
              <a:t>But Screencasts/ simple videos: Different?</a:t>
            </a:r>
          </a:p>
          <a:p>
            <a:r>
              <a:rPr lang="en-US" dirty="0" smtClean="0"/>
              <a:t>Screencasts capture our computer screen</a:t>
            </a:r>
          </a:p>
          <a:p>
            <a:pPr lvl="1"/>
            <a:r>
              <a:rPr lang="en-US" dirty="0" smtClean="0"/>
              <a:t>Our PPTs, voices, small webcam of our faces </a:t>
            </a:r>
          </a:p>
          <a:p>
            <a:pPr lvl="1"/>
            <a:r>
              <a:rPr lang="en-US" dirty="0" smtClean="0"/>
              <a:t>A digital for mathematical problem solving lessons</a:t>
            </a:r>
          </a:p>
          <a:p>
            <a:r>
              <a:rPr lang="en-US" dirty="0" smtClean="0"/>
              <a:t>Record 10-15 mts lectures: Outside class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Pose, pause, pounce, bounce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P3B</a:t>
            </a:r>
          </a:p>
          <a:p>
            <a:endParaRPr lang="en-US" dirty="0"/>
          </a:p>
        </p:txBody>
      </p:sp>
      <p:pic>
        <p:nvPicPr>
          <p:cNvPr id="5" name="Picture 2" descr="http://1.bp.blogspot.com/-MBVFse1eQY8/TsDDae9g4_I/AAAAAAAAACI/iybR_meBXnw/s1600/PPP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985282" cy="1796623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5410200" y="228600"/>
            <a:ext cx="2209800" cy="1752600"/>
            <a:chOff x="3886200" y="2133600"/>
            <a:chExt cx="2209800" cy="1752600"/>
          </a:xfrm>
        </p:grpSpPr>
        <p:pic>
          <p:nvPicPr>
            <p:cNvPr id="153602" name="Picture 2" descr="http://www.pescholar.com/wp-content/uploads/2013/01/Pose-Pause-Pounce-Bounce.png"/>
            <p:cNvPicPr>
              <a:picLocks noChangeAspect="1" noChangeArrowheads="1"/>
            </p:cNvPicPr>
            <p:nvPr/>
          </p:nvPicPr>
          <p:blipFill>
            <a:blip r:embed="rId4" cstate="print"/>
            <a:srcRect l="51446" t="50794" r="5070" b="4100"/>
            <a:stretch>
              <a:fillRect/>
            </a:stretch>
          </p:blipFill>
          <p:spPr bwMode="auto">
            <a:xfrm>
              <a:off x="4953000" y="3048000"/>
              <a:ext cx="1143000" cy="838200"/>
            </a:xfrm>
            <a:prstGeom prst="rect">
              <a:avLst/>
            </a:prstGeom>
            <a:noFill/>
          </p:spPr>
        </p:pic>
        <p:pic>
          <p:nvPicPr>
            <p:cNvPr id="7" name="Picture 2" descr="http://www.pescholar.com/wp-content/uploads/2013/01/Pose-Pause-Pounce-Bounce.png"/>
            <p:cNvPicPr>
              <a:picLocks noChangeAspect="1" noChangeArrowheads="1"/>
            </p:cNvPicPr>
            <p:nvPr/>
          </p:nvPicPr>
          <p:blipFill>
            <a:blip r:embed="rId5" cstate="print"/>
            <a:srcRect l="51446" b="51746"/>
            <a:stretch>
              <a:fillRect/>
            </a:stretch>
          </p:blipFill>
          <p:spPr bwMode="auto">
            <a:xfrm>
              <a:off x="3886200" y="3048000"/>
              <a:ext cx="990599" cy="838200"/>
            </a:xfrm>
            <a:prstGeom prst="rect">
              <a:avLst/>
            </a:prstGeom>
            <a:noFill/>
          </p:spPr>
        </p:pic>
        <p:pic>
          <p:nvPicPr>
            <p:cNvPr id="8" name="Picture 2" descr="http://www.pescholar.com/wp-content/uploads/2013/01/Pose-Pause-Pounce-Bounce.png"/>
            <p:cNvPicPr>
              <a:picLocks noChangeAspect="1" noChangeArrowheads="1"/>
            </p:cNvPicPr>
            <p:nvPr/>
          </p:nvPicPr>
          <p:blipFill>
            <a:blip r:embed="rId6" cstate="print"/>
            <a:srcRect r="56133" b="51746"/>
            <a:stretch>
              <a:fillRect/>
            </a:stretch>
          </p:blipFill>
          <p:spPr bwMode="auto">
            <a:xfrm>
              <a:off x="3886200" y="2133600"/>
              <a:ext cx="990600" cy="838200"/>
            </a:xfrm>
            <a:prstGeom prst="rect">
              <a:avLst/>
            </a:prstGeom>
            <a:noFill/>
          </p:spPr>
        </p:pic>
        <p:pic>
          <p:nvPicPr>
            <p:cNvPr id="9" name="Picture 2" descr="http://www.pescholar.com/wp-content/uploads/2013/01/Pose-Pause-Pounce-Bounce.png"/>
            <p:cNvPicPr>
              <a:picLocks noChangeAspect="1" noChangeArrowheads="1"/>
            </p:cNvPicPr>
            <p:nvPr/>
          </p:nvPicPr>
          <p:blipFill>
            <a:blip r:embed="rId7" cstate="print"/>
            <a:srcRect t="50794" r="52344"/>
            <a:stretch>
              <a:fillRect/>
            </a:stretch>
          </p:blipFill>
          <p:spPr bwMode="auto">
            <a:xfrm>
              <a:off x="4953000" y="2133600"/>
              <a:ext cx="1143000" cy="838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FC a 21</a:t>
            </a:r>
            <a:r>
              <a:rPr lang="en-US" baseline="30000" dirty="0" smtClean="0"/>
              <a:t>st</a:t>
            </a:r>
            <a:r>
              <a:rPr lang="en-US" dirty="0" smtClean="0"/>
              <a:t> century concept? Who use it first? Syn</a:t>
            </a:r>
            <a:br>
              <a:rPr lang="en-US" dirty="0" smtClean="0"/>
            </a:br>
            <a:r>
              <a:rPr lang="en-US" dirty="0" smtClean="0"/>
              <a:t>What is new?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Come prepared, read a section, Q by Q- Socrates?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Technology: Simplified the FC?</a:t>
            </a:r>
          </a:p>
          <a:p>
            <a:r>
              <a:rPr lang="en-US" dirty="0" smtClean="0"/>
              <a:t>Although techno component:  Is the new buzz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Underlying pedagogy</a:t>
            </a:r>
            <a:r>
              <a:rPr lang="en-US" dirty="0" smtClean="0"/>
              <a:t>: Flipped learning </a:t>
            </a:r>
            <a:r>
              <a:rPr lang="en-US" dirty="0" smtClean="0">
                <a:solidFill>
                  <a:srgbClr val="FAA4F4"/>
                </a:solidFill>
              </a:rPr>
              <a:t>not new</a:t>
            </a:r>
          </a:p>
          <a:p>
            <a:pPr lvl="1"/>
            <a:r>
              <a:rPr lang="en-US" dirty="0" smtClean="0"/>
              <a:t>For centuries: Ask </a:t>
            </a:r>
            <a:r>
              <a:rPr lang="en-US" dirty="0" smtClean="0">
                <a:solidFill>
                  <a:srgbClr val="FAA4F4"/>
                </a:solidFill>
              </a:rPr>
              <a:t>come prepared by reading a section</a:t>
            </a:r>
          </a:p>
          <a:p>
            <a:r>
              <a:rPr lang="en-US" dirty="0" smtClean="0"/>
              <a:t>Flipped model: </a:t>
            </a:r>
            <a:r>
              <a:rPr lang="en-US" dirty="0" smtClean="0">
                <a:solidFill>
                  <a:srgbClr val="FAA4F4"/>
                </a:solidFill>
              </a:rPr>
              <a:t>Simply leverages new technology </a:t>
            </a:r>
          </a:p>
          <a:p>
            <a:pPr lvl="1"/>
            <a:r>
              <a:rPr lang="en-US" dirty="0" smtClean="0"/>
              <a:t>Enables audiovisual option as they prepare for class</a:t>
            </a:r>
          </a:p>
          <a:p>
            <a:pPr lvl="1"/>
            <a:r>
              <a:rPr lang="en-US" dirty="0" smtClean="0"/>
              <a:t>More imp: Redefines class time as S-centered environ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class begin in FIS? K/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BBA: Known to unknown Qs?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FC BBA: Qs by T/S into LOT and HOT?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Look like</a:t>
            </a:r>
            <a:r>
              <a:rPr lang="en-US" dirty="0" smtClean="0"/>
              <a:t>? Instead of starting off with a lecture</a:t>
            </a:r>
          </a:p>
          <a:p>
            <a:pPr lvl="1"/>
            <a:r>
              <a:rPr lang="en-US" dirty="0" smtClean="0"/>
              <a:t>A class might begin with a Q&amp;A time</a:t>
            </a:r>
          </a:p>
          <a:p>
            <a:r>
              <a:rPr lang="en-US" dirty="0" smtClean="0"/>
              <a:t>Req S: One interesting video Q-  Don't know ans to</a:t>
            </a:r>
          </a:p>
          <a:p>
            <a:pPr lvl="1"/>
            <a:r>
              <a:rPr lang="en-US" dirty="0" smtClean="0"/>
              <a:t>As well as notes they took on the recorded lecture</a:t>
            </a:r>
          </a:p>
          <a:p>
            <a:pPr lvl="1"/>
            <a:r>
              <a:rPr lang="en-US" dirty="0" smtClean="0"/>
              <a:t>The teacher gets to interact with each student </a:t>
            </a:r>
          </a:p>
          <a:p>
            <a:pPr lvl="1"/>
            <a:r>
              <a:rPr lang="en-US" dirty="0" smtClean="0"/>
              <a:t>And students get to point out things </a:t>
            </a:r>
          </a:p>
          <a:p>
            <a:pPr lvl="1"/>
            <a:r>
              <a:rPr lang="en-US" dirty="0" smtClean="0"/>
              <a:t>They don't understand or simply wonder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use videos about Scientific Measurements? Syn</a:t>
            </a:r>
            <a:br>
              <a:rPr lang="en-US" dirty="0" smtClean="0"/>
            </a:br>
            <a:r>
              <a:rPr lang="en-US" dirty="0" smtClean="0"/>
              <a:t>What maj purpose by these?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Continual formative assessment?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Clicker polls online/ class, assignment on video?</a:t>
            </a:r>
          </a:p>
          <a:p>
            <a:r>
              <a:rPr lang="en-US" dirty="0" smtClean="0"/>
              <a:t>Seen video about scientific measurement before class</a:t>
            </a:r>
          </a:p>
          <a:p>
            <a:pPr lvl="1"/>
            <a:r>
              <a:rPr lang="en-US" dirty="0" smtClean="0"/>
              <a:t>Check understanding: </a:t>
            </a:r>
            <a:r>
              <a:rPr lang="en-US" dirty="0" smtClean="0">
                <a:solidFill>
                  <a:srgbClr val="FAA4F4"/>
                </a:solidFill>
              </a:rPr>
              <a:t>Clicker poll etc</a:t>
            </a:r>
          </a:p>
          <a:p>
            <a:pPr lvl="1"/>
            <a:r>
              <a:rPr lang="en-US" dirty="0" smtClean="0"/>
              <a:t>Some T: </a:t>
            </a:r>
            <a:r>
              <a:rPr lang="en-US" dirty="0" smtClean="0">
                <a:solidFill>
                  <a:srgbClr val="FAA4F4"/>
                </a:solidFill>
              </a:rPr>
              <a:t>Online</a:t>
            </a:r>
            <a:r>
              <a:rPr lang="en-US" dirty="0" smtClean="0"/>
              <a:t> form for S-responses/ reactions</a:t>
            </a:r>
          </a:p>
          <a:p>
            <a:r>
              <a:rPr lang="en-US" dirty="0" smtClean="0"/>
              <a:t>After S ans Qs: </a:t>
            </a:r>
            <a:r>
              <a:rPr lang="en-US" dirty="0" smtClean="0">
                <a:solidFill>
                  <a:srgbClr val="FAA4F4"/>
                </a:solidFill>
              </a:rPr>
              <a:t>Assignment based on video</a:t>
            </a:r>
          </a:p>
          <a:p>
            <a:pPr lvl="1"/>
            <a:r>
              <a:rPr lang="en-US" dirty="0" smtClean="0"/>
              <a:t>A measurement activity, problem set, real problem</a:t>
            </a:r>
          </a:p>
          <a:p>
            <a:r>
              <a:rPr lang="en-US" dirty="0" smtClean="0"/>
              <a:t>Enables continual indl </a:t>
            </a:r>
            <a:r>
              <a:rPr lang="en-US" dirty="0" smtClean="0">
                <a:solidFill>
                  <a:srgbClr val="FAA4F4"/>
                </a:solidFill>
              </a:rPr>
              <a:t>S-formative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pic>
        <p:nvPicPr>
          <p:cNvPr id="26626" name="Picture 2" descr="http://www.vcu.edu/cte/resources/technology/TurningTechnologyClic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256242"/>
            <a:ext cx="1428750" cy="1486958"/>
          </a:xfrm>
          <a:prstGeom prst="rect">
            <a:avLst/>
          </a:prstGeom>
          <a:noFill/>
        </p:spPr>
      </p:pic>
      <p:pic>
        <p:nvPicPr>
          <p:cNvPr id="26628" name="Picture 4" descr="https://blogs.commons.georgetown.edu/clickers_cop/files/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65927"/>
            <a:ext cx="2000250" cy="1577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MLS? C/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Techno-BT mesh: Bottom-up/ top-down K-CAASE?</a:t>
            </a:r>
          </a:p>
          <a:p>
            <a:r>
              <a:rPr lang="en-US" dirty="0" smtClean="0"/>
              <a:t>Enter BT/ </a:t>
            </a:r>
            <a:r>
              <a:rPr lang="en-US" u="sng" dirty="0" smtClean="0">
                <a:solidFill>
                  <a:srgbClr val="FFFF00"/>
                </a:solidFill>
              </a:rPr>
              <a:t>Mastery Learning Sys </a:t>
            </a:r>
            <a:r>
              <a:rPr lang="en-US" dirty="0" smtClean="0"/>
              <a:t>(MLS): </a:t>
            </a:r>
            <a:r>
              <a:rPr lang="en-US" dirty="0" smtClean="0">
                <a:solidFill>
                  <a:srgbClr val="FFFF00"/>
                </a:solidFill>
              </a:rPr>
              <a:t>Chemistry Ts</a:t>
            </a:r>
          </a:p>
          <a:p>
            <a:r>
              <a:rPr lang="en-US" dirty="0" smtClean="0"/>
              <a:t>F meshed with BT: Instructional videos</a:t>
            </a:r>
          </a:p>
          <a:p>
            <a:pPr lvl="1"/>
            <a:r>
              <a:rPr lang="en-US" dirty="0" smtClean="0"/>
              <a:t>Valuable in shifting LOT of BT out of class</a:t>
            </a:r>
          </a:p>
          <a:p>
            <a:pPr lvl="1"/>
            <a:r>
              <a:rPr lang="en-US" dirty="0" smtClean="0"/>
              <a:t>Enabling more class time for HOT</a:t>
            </a:r>
          </a:p>
          <a:p>
            <a:r>
              <a:rPr lang="en-US" dirty="0" smtClean="0"/>
              <a:t>Technology blogger Scott McLeod (2012)</a:t>
            </a:r>
          </a:p>
          <a:p>
            <a:pPr lvl="1"/>
            <a:r>
              <a:rPr lang="en-US" dirty="0" smtClean="0"/>
              <a:t>Whether students needed to move through BT?</a:t>
            </a:r>
          </a:p>
          <a:p>
            <a:pPr lvl="1"/>
            <a:r>
              <a:rPr lang="en-US" dirty="0" smtClean="0"/>
              <a:t>From the bottom up or top/tap down into LOT</a:t>
            </a:r>
          </a:p>
          <a:p>
            <a:r>
              <a:rPr lang="en-US" dirty="0" smtClean="0"/>
              <a:t>Both approaches work: Depends on learner/ DLOs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advantages BT-Techno mesh MLS?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Self-paced learning: Library of videos?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Ss demo mastery of a DLOs set before next?</a:t>
            </a:r>
          </a:p>
          <a:p>
            <a:r>
              <a:rPr lang="en-US" dirty="0" smtClean="0"/>
              <a:t>Another reason MLS: BT enables self-Paced Learning</a:t>
            </a:r>
          </a:p>
          <a:p>
            <a:r>
              <a:rPr lang="en-US" dirty="0" smtClean="0"/>
              <a:t>Start F: Gradual library of videos/ Screencasts</a:t>
            </a:r>
          </a:p>
          <a:p>
            <a:pPr lvl="1"/>
            <a:r>
              <a:rPr lang="en-US" dirty="0" smtClean="0"/>
              <a:t>Ss have an entire library of instructional videos </a:t>
            </a:r>
          </a:p>
          <a:p>
            <a:pPr lvl="1"/>
            <a:r>
              <a:rPr lang="en-US" dirty="0" smtClean="0"/>
              <a:t>Can now learn at their own pace</a:t>
            </a:r>
          </a:p>
          <a:p>
            <a:r>
              <a:rPr lang="en-US" dirty="0" smtClean="0"/>
              <a:t>Flexible, </a:t>
            </a:r>
            <a:r>
              <a:rPr lang="en-US" dirty="0" smtClean="0">
                <a:solidFill>
                  <a:srgbClr val="FAA4F4"/>
                </a:solidFill>
              </a:rPr>
              <a:t>self-paced BT-based Mastery Learning Sys</a:t>
            </a:r>
          </a:p>
          <a:p>
            <a:r>
              <a:rPr lang="en-US" dirty="0" smtClean="0"/>
              <a:t>Ss demo: Mastered a DLOs set before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S self-pace learning through videos?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Work on one subj DLOs: Achieve then move to next?</a:t>
            </a:r>
          </a:p>
          <a:p>
            <a:r>
              <a:rPr lang="en-US" dirty="0" smtClean="0"/>
              <a:t>Can view video (home/ school) when ready for it e.g. </a:t>
            </a:r>
          </a:p>
          <a:p>
            <a:pPr lvl="1"/>
            <a:r>
              <a:rPr lang="en-US" dirty="0" smtClean="0"/>
              <a:t>Need more time to understand chemical bonding </a:t>
            </a:r>
          </a:p>
          <a:p>
            <a:pPr lvl="1"/>
            <a:r>
              <a:rPr lang="en-US" dirty="0" smtClean="0"/>
              <a:t>Before moving on to chemical reactions</a:t>
            </a:r>
          </a:p>
          <a:p>
            <a:pPr lvl="1"/>
            <a:r>
              <a:rPr lang="en-US" dirty="0" smtClean="0"/>
              <a:t>Wherever access to PC/ web-enabled device</a:t>
            </a:r>
          </a:p>
          <a:p>
            <a:r>
              <a:rPr lang="en-US" dirty="0" smtClean="0"/>
              <a:t>Post videos: Online site (MOODLE/ Blackboard)</a:t>
            </a:r>
          </a:p>
          <a:p>
            <a:pPr lvl="1"/>
            <a:r>
              <a:rPr lang="en-US" dirty="0" smtClean="0"/>
              <a:t>Internal district servers, or classroom computers</a:t>
            </a:r>
          </a:p>
          <a:p>
            <a:pPr lvl="1"/>
            <a:r>
              <a:rPr lang="en-US" dirty="0" smtClean="0"/>
              <a:t>Also create lectures-DVDs: For S who select this option</a:t>
            </a:r>
          </a:p>
          <a:p>
            <a:pPr lvl="1"/>
            <a:r>
              <a:rPr lang="en-US" dirty="0" smtClean="0"/>
              <a:t>Equitable access to technology at home?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special about FC-assessments?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Conc: K-CAASE excellence vs. grades, competitiveness?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Assessing for Mastery</a:t>
            </a:r>
            <a:r>
              <a:rPr lang="en-US" dirty="0" smtClean="0"/>
              <a:t>: Assessment model changes 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Exam/ grade</a:t>
            </a:r>
            <a:r>
              <a:rPr lang="en-US" dirty="0" smtClean="0"/>
              <a:t>: Didn't understand key components- got D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FC</a:t>
            </a:r>
            <a:r>
              <a:rPr lang="en-US" dirty="0" smtClean="0"/>
              <a:t>: S req </a:t>
            </a:r>
            <a:r>
              <a:rPr lang="en-US" dirty="0" smtClean="0">
                <a:solidFill>
                  <a:srgbClr val="FAA4F4"/>
                </a:solidFill>
              </a:rPr>
              <a:t>demo min mastery level </a:t>
            </a:r>
            <a:r>
              <a:rPr lang="en-US" dirty="0" smtClean="0"/>
              <a:t>before </a:t>
            </a:r>
            <a:r>
              <a:rPr lang="en-US" dirty="0" smtClean="0">
                <a:solidFill>
                  <a:srgbClr val="FAA4F4"/>
                </a:solidFill>
              </a:rPr>
              <a:t>go next level</a:t>
            </a:r>
          </a:p>
          <a:p>
            <a:r>
              <a:rPr lang="en-US" dirty="0" smtClean="0"/>
              <a:t>Can allow Ss: Retake any poor assessment </a:t>
            </a:r>
          </a:p>
          <a:p>
            <a:pPr lvl="1"/>
            <a:r>
              <a:rPr lang="en-US" dirty="0" smtClean="0"/>
              <a:t>Multiple opportunities to demo understanding</a:t>
            </a:r>
          </a:p>
          <a:p>
            <a:pPr lvl="1"/>
            <a:r>
              <a:rPr lang="en-US" dirty="0" smtClean="0"/>
              <a:t>If they're unhappy with their prior performance </a:t>
            </a:r>
          </a:p>
          <a:p>
            <a:r>
              <a:rPr lang="en-US" dirty="0" smtClean="0"/>
              <a:t>Also </a:t>
            </a:r>
            <a:r>
              <a:rPr lang="en-US" u="sng" dirty="0" smtClean="0">
                <a:solidFill>
                  <a:srgbClr val="FFFF00"/>
                </a:solidFill>
              </a:rPr>
              <a:t>helps remove</a:t>
            </a:r>
            <a:r>
              <a:rPr lang="en-US" dirty="0" smtClean="0"/>
              <a:t>: </a:t>
            </a:r>
            <a:r>
              <a:rPr lang="en-US" u="sng" dirty="0" smtClean="0">
                <a:solidFill>
                  <a:srgbClr val="FFFF00"/>
                </a:solidFill>
              </a:rPr>
              <a:t>Competitive/ punitive components </a:t>
            </a:r>
          </a:p>
          <a:p>
            <a:pPr lvl="1"/>
            <a:r>
              <a:rPr lang="en-US" dirty="0" smtClean="0"/>
              <a:t>Of assessment and of education in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2 natural fits? C/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CAST 2012 UDL and FC K-CAASE paradigm?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FC: Enables multiple A2E means?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2 Natural Fits</a:t>
            </a:r>
            <a:r>
              <a:rPr lang="en-US" dirty="0" smtClean="0"/>
              <a:t>: Universal Design for Learning </a:t>
            </a:r>
          </a:p>
          <a:p>
            <a:pPr lvl="1"/>
            <a:r>
              <a:rPr lang="en-US" dirty="0" smtClean="0"/>
              <a:t>CAST 2012:  Multiple representation means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Multiple means of action/ expression, of engagement</a:t>
            </a:r>
          </a:p>
          <a:p>
            <a:r>
              <a:rPr lang="en-US" dirty="0" smtClean="0"/>
              <a:t>How manage our mastery classrooms: Imm realized </a:t>
            </a:r>
          </a:p>
          <a:p>
            <a:pPr lvl="1"/>
            <a:r>
              <a:rPr lang="en-US" dirty="0" smtClean="0"/>
              <a:t>Not all students learn best from video</a:t>
            </a:r>
          </a:p>
          <a:p>
            <a:r>
              <a:rPr lang="en-US" dirty="0" smtClean="0"/>
              <a:t>Just as not all students learn best by </a:t>
            </a:r>
          </a:p>
          <a:p>
            <a:pPr lvl="1"/>
            <a:r>
              <a:rPr lang="en-US" dirty="0" smtClean="0"/>
              <a:t>Reading a textbook, listening to a lecture or </a:t>
            </a:r>
          </a:p>
          <a:p>
            <a:pPr lvl="1"/>
            <a:r>
              <a:rPr lang="en-US" dirty="0" smtClean="0"/>
              <a:t>Completing practice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A2E resources in techno-assisted FC? C</a:t>
            </a:r>
            <a:br>
              <a:rPr lang="en-US" dirty="0" smtClean="0"/>
            </a:br>
            <a:r>
              <a:rPr lang="en-US" dirty="0" smtClean="0"/>
              <a:t>A2E expression modes?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Optional: Videos, textbooks, problem sets etc?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Projects, video games, PPT, posters, blogs?</a:t>
            </a:r>
          </a:p>
          <a:p>
            <a:r>
              <a:rPr lang="en-US" dirty="0" smtClean="0"/>
              <a:t>For all learners: </a:t>
            </a:r>
            <a:r>
              <a:rPr lang="en-US" dirty="0" smtClean="0">
                <a:solidFill>
                  <a:srgbClr val="FAA4F4"/>
                </a:solidFill>
              </a:rPr>
              <a:t>Videos, textbooks, problem sets </a:t>
            </a:r>
            <a:r>
              <a:rPr lang="en-US" dirty="0" smtClean="0"/>
              <a:t>etc</a:t>
            </a:r>
          </a:p>
          <a:p>
            <a:pPr lvl="1"/>
            <a:r>
              <a:rPr lang="en-US" dirty="0" smtClean="0"/>
              <a:t>Became optional vs. req resources for learning </a:t>
            </a:r>
          </a:p>
          <a:p>
            <a:pPr lvl="1"/>
            <a:r>
              <a:rPr lang="en-US" dirty="0" smtClean="0"/>
              <a:t>S used best suited resources: To master DLOs</a:t>
            </a:r>
          </a:p>
          <a:p>
            <a:r>
              <a:rPr lang="en-US" dirty="0" smtClean="0"/>
              <a:t>Tests contd: But allowed demo K-CAASE several ways</a:t>
            </a:r>
          </a:p>
          <a:p>
            <a:pPr lvl="1"/>
            <a:r>
              <a:rPr lang="en-US" dirty="0" smtClean="0"/>
              <a:t>They could </a:t>
            </a:r>
            <a:r>
              <a:rPr lang="en-US" dirty="0" smtClean="0">
                <a:solidFill>
                  <a:srgbClr val="FAA4F4"/>
                </a:solidFill>
              </a:rPr>
              <a:t>create projects, design video games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Dev PPT, design posters, curate blogs</a:t>
            </a:r>
            <a:r>
              <a:rPr lang="en-US" dirty="0" smtClean="0"/>
              <a:t> etc</a:t>
            </a:r>
          </a:p>
          <a:p>
            <a:r>
              <a:rPr lang="en-US" dirty="0" smtClean="0"/>
              <a:t>S could tap their interests/str: To demo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Project Based BT Learning?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PBL: Top-down HOT vs. LOT projects?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Acid-base chemistry, math analysis in Canada?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Project-Based Learning</a:t>
            </a:r>
            <a:r>
              <a:rPr lang="en-US" dirty="0" smtClean="0"/>
              <a:t>: Past- Bottom-up on BT</a:t>
            </a:r>
          </a:p>
          <a:p>
            <a:r>
              <a:rPr lang="en-US" dirty="0" smtClean="0"/>
              <a:t>We decided to </a:t>
            </a:r>
            <a:r>
              <a:rPr lang="en-US" dirty="0" smtClean="0">
                <a:solidFill>
                  <a:srgbClr val="FFFF00"/>
                </a:solidFill>
              </a:rPr>
              <a:t>offer Top-Down projects </a:t>
            </a:r>
          </a:p>
          <a:p>
            <a:pPr lvl="1"/>
            <a:r>
              <a:rPr lang="en-US" dirty="0" smtClean="0"/>
              <a:t>Help S learn </a:t>
            </a:r>
            <a:r>
              <a:rPr lang="en-US" dirty="0" smtClean="0">
                <a:solidFill>
                  <a:srgbClr val="FFFF00"/>
                </a:solidFill>
              </a:rPr>
              <a:t>HOT material right from start </a:t>
            </a:r>
          </a:p>
          <a:p>
            <a:r>
              <a:rPr lang="en-US" dirty="0" smtClean="0"/>
              <a:t>Proj by Aaron: S collaborated with a class in Canada </a:t>
            </a:r>
          </a:p>
          <a:p>
            <a:pPr lvl="1"/>
            <a:r>
              <a:rPr lang="en-US" dirty="0" smtClean="0"/>
              <a:t>To learn concepts about solutions, </a:t>
            </a:r>
            <a:r>
              <a:rPr lang="en-US" dirty="0" smtClean="0">
                <a:solidFill>
                  <a:srgbClr val="FFFF00"/>
                </a:solidFill>
              </a:rPr>
              <a:t>acid/ base chemistry</a:t>
            </a:r>
          </a:p>
          <a:p>
            <a:pPr lvl="1"/>
            <a:r>
              <a:rPr lang="en-US" dirty="0" smtClean="0"/>
              <a:t>And math-analysis involved in </a:t>
            </a:r>
            <a:r>
              <a:rPr lang="en-US" dirty="0" smtClean="0">
                <a:solidFill>
                  <a:srgbClr val="FFFF00"/>
                </a:solidFill>
              </a:rPr>
              <a:t>analytical process</a:t>
            </a:r>
          </a:p>
          <a:p>
            <a:pPr lvl="1"/>
            <a:r>
              <a:rPr lang="en-US" dirty="0" smtClean="0"/>
              <a:t>Past: Aaron would have taught concepts before proj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P3B Strategy: Pose, Pause, Pounce, Bounce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Pose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FF00"/>
                </a:solidFill>
              </a:rPr>
              <a:t>Give P3B context </a:t>
            </a:r>
            <a:r>
              <a:rPr lang="en-US" dirty="0" smtClean="0"/>
              <a:t>to the class</a:t>
            </a:r>
          </a:p>
          <a:p>
            <a:pPr lvl="1"/>
            <a:r>
              <a:rPr lang="en-US" dirty="0" smtClean="0"/>
              <a:t>Insist Hands Down before the Q is delivered</a:t>
            </a:r>
          </a:p>
          <a:p>
            <a:pPr lvl="1"/>
            <a:r>
              <a:rPr lang="en-US" dirty="0" smtClean="0"/>
              <a:t>Q/ series of Qs: Ensure reflect</a:t>
            </a:r>
          </a:p>
          <a:p>
            <a:pPr lvl="1"/>
            <a:r>
              <a:rPr lang="en-US" dirty="0" smtClean="0"/>
              <a:t>Pose Q to the class: Not an individual- </a:t>
            </a:r>
            <a:r>
              <a:rPr lang="en-US" dirty="0" smtClean="0">
                <a:solidFill>
                  <a:srgbClr val="FFFF00"/>
                </a:solidFill>
              </a:rPr>
              <a:t>Then Pause…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Pause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FF00"/>
                </a:solidFill>
              </a:rPr>
              <a:t>Stop talking</a:t>
            </a:r>
            <a:r>
              <a:rPr lang="en-US" dirty="0" smtClean="0"/>
              <a:t>- This is the difficult part</a:t>
            </a:r>
          </a:p>
          <a:p>
            <a:pPr lvl="1"/>
            <a:r>
              <a:rPr lang="en-US" dirty="0" smtClean="0"/>
              <a:t>Ask class to hold the thought: Think and think again</a:t>
            </a:r>
          </a:p>
          <a:p>
            <a:pPr lvl="1"/>
            <a:r>
              <a:rPr lang="en-US" dirty="0" smtClean="0"/>
              <a:t>If captivated/ engaged: Hold silence little longer</a:t>
            </a:r>
          </a:p>
          <a:p>
            <a:pPr lvl="1"/>
            <a:r>
              <a:rPr lang="en-US" dirty="0" smtClean="0"/>
              <a:t>Push boundaries: Keep reflection as long as possible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Then Pounce!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6500" name="Picture 4" descr="https://www.oakland.edu/upload/images/CETL/Untitled.png"/>
          <p:cNvPicPr>
            <a:picLocks noChangeAspect="1" noChangeArrowheads="1"/>
          </p:cNvPicPr>
          <p:nvPr/>
        </p:nvPicPr>
        <p:blipFill>
          <a:blip r:embed="rId2" cstate="print"/>
          <a:srcRect r="78690"/>
          <a:stretch>
            <a:fillRect/>
          </a:stretch>
        </p:blipFill>
        <p:spPr bwMode="auto">
          <a:xfrm>
            <a:off x="7772400" y="2286000"/>
            <a:ext cx="990600" cy="1253728"/>
          </a:xfrm>
          <a:prstGeom prst="rect">
            <a:avLst/>
          </a:prstGeom>
          <a:noFill/>
        </p:spPr>
      </p:pic>
      <p:pic>
        <p:nvPicPr>
          <p:cNvPr id="7" name="Picture 4" descr="https://www.oakland.edu/upload/images/CETL/Untitled.png"/>
          <p:cNvPicPr>
            <a:picLocks noChangeAspect="1" noChangeArrowheads="1"/>
          </p:cNvPicPr>
          <p:nvPr/>
        </p:nvPicPr>
        <p:blipFill>
          <a:blip r:embed="rId2" cstate="print"/>
          <a:srcRect l="25749" t="13169" r="52941"/>
          <a:stretch>
            <a:fillRect/>
          </a:stretch>
        </p:blipFill>
        <p:spPr bwMode="auto">
          <a:xfrm>
            <a:off x="4419600" y="5562600"/>
            <a:ext cx="976155" cy="1072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PBL advantage?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S met same DLOs by problem solving vs. traditional?</a:t>
            </a:r>
          </a:p>
          <a:p>
            <a:r>
              <a:rPr lang="en-US" dirty="0" smtClean="0"/>
              <a:t>Under F-class, project-based learning model</a:t>
            </a:r>
          </a:p>
          <a:p>
            <a:pPr lvl="1"/>
            <a:r>
              <a:rPr lang="en-US" dirty="0" smtClean="0"/>
              <a:t>S started with the problem to solve </a:t>
            </a:r>
          </a:p>
          <a:p>
            <a:pPr lvl="1"/>
            <a:r>
              <a:rPr lang="en-US" dirty="0" smtClean="0"/>
              <a:t>Watched instructional video when req info</a:t>
            </a:r>
          </a:p>
          <a:p>
            <a:pPr lvl="1"/>
            <a:r>
              <a:rPr lang="en-US" dirty="0" smtClean="0"/>
              <a:t>Went to selected resources/ supports when needed</a:t>
            </a:r>
          </a:p>
          <a:p>
            <a:r>
              <a:rPr lang="en-US" dirty="0" smtClean="0"/>
              <a:t>Students who chose this approach </a:t>
            </a:r>
          </a:p>
          <a:p>
            <a:pPr lvl="1"/>
            <a:r>
              <a:rPr lang="en-US" dirty="0" smtClean="0"/>
              <a:t>Met the same DLOs as those </a:t>
            </a:r>
          </a:p>
          <a:p>
            <a:pPr lvl="1"/>
            <a:r>
              <a:rPr lang="en-US" dirty="0" smtClean="0"/>
              <a:t>Who moved through the traditional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FC help IEP?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FC: Flexible, moves up/ down in BT, 1-to-1, rewind?</a:t>
            </a:r>
          </a:p>
          <a:p>
            <a:r>
              <a:rPr lang="en-US" dirty="0" smtClean="0"/>
              <a:t>Individualized Education Program (IEP) </a:t>
            </a:r>
          </a:p>
          <a:p>
            <a:r>
              <a:rPr lang="en-US" dirty="0" smtClean="0"/>
              <a:t>IEP: Needs extra time/ req to process learning </a:t>
            </a:r>
          </a:p>
          <a:p>
            <a:pPr lvl="1"/>
            <a:r>
              <a:rPr lang="en-US" dirty="0" smtClean="0"/>
              <a:t>Sit toward: Front of class and have modified tests</a:t>
            </a:r>
          </a:p>
          <a:p>
            <a:pPr lvl="1"/>
            <a:r>
              <a:rPr lang="en-US" dirty="0" smtClean="0"/>
              <a:t>F-learning model: Easy to accommodate IEP</a:t>
            </a:r>
          </a:p>
          <a:p>
            <a:r>
              <a:rPr lang="en-US" dirty="0" smtClean="0"/>
              <a:t>S </a:t>
            </a:r>
            <a:r>
              <a:rPr lang="en-US" dirty="0" smtClean="0">
                <a:solidFill>
                  <a:srgbClr val="FAA4F4"/>
                </a:solidFill>
              </a:rPr>
              <a:t>can watch lessons multiple times </a:t>
            </a:r>
            <a:r>
              <a:rPr lang="en-US" dirty="0" smtClean="0"/>
              <a:t>till comprehends</a:t>
            </a:r>
          </a:p>
          <a:p>
            <a:pPr lvl="1"/>
            <a:r>
              <a:rPr lang="en-US" dirty="0" smtClean="0"/>
              <a:t>Likes: Can </a:t>
            </a:r>
            <a:r>
              <a:rPr lang="en-US" dirty="0" smtClean="0">
                <a:solidFill>
                  <a:srgbClr val="FAA4F4"/>
                </a:solidFill>
              </a:rPr>
              <a:t>pause and rewind his teacher</a:t>
            </a:r>
            <a:r>
              <a:rPr lang="en-US" dirty="0" smtClean="0"/>
              <a:t>! </a:t>
            </a:r>
          </a:p>
          <a:p>
            <a:r>
              <a:rPr lang="en-US" dirty="0" smtClean="0"/>
              <a:t>T can talk to every student: Every class, every day </a:t>
            </a:r>
          </a:p>
          <a:p>
            <a:pPr lvl="1"/>
            <a:r>
              <a:rPr lang="en-US" dirty="0" smtClean="0"/>
              <a:t>Can give indl </a:t>
            </a:r>
            <a:r>
              <a:rPr lang="en-US" dirty="0" smtClean="0">
                <a:solidFill>
                  <a:srgbClr val="FAA4F4"/>
                </a:solidFill>
              </a:rPr>
              <a:t>attention and differentiation </a:t>
            </a:r>
            <a:r>
              <a:rPr lang="en-US" dirty="0" smtClean="0"/>
              <a:t>he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 advantage vs. types/ deg of S-competence/ status?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Can handle novices, almost fluent, new entrants?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Can handle not read, familiar, read well in IAS?</a:t>
            </a:r>
          </a:p>
          <a:p>
            <a:r>
              <a:rPr lang="en-US" dirty="0" smtClean="0"/>
              <a:t>Allison Spanish teacher: Her 7th grade Spanish class </a:t>
            </a:r>
          </a:p>
          <a:p>
            <a:pPr lvl="1"/>
            <a:r>
              <a:rPr lang="en-US" dirty="0" smtClean="0"/>
              <a:t>Made up of </a:t>
            </a:r>
            <a:r>
              <a:rPr lang="en-US" dirty="0" smtClean="0">
                <a:solidFill>
                  <a:srgbClr val="FAA4F4"/>
                </a:solidFill>
              </a:rPr>
              <a:t>threes-gps</a:t>
            </a:r>
          </a:p>
          <a:p>
            <a:pPr lvl="1"/>
            <a:r>
              <a:rPr lang="en-US" dirty="0" smtClean="0"/>
              <a:t>At school since </a:t>
            </a:r>
            <a:r>
              <a:rPr lang="en-US" dirty="0" smtClean="0">
                <a:solidFill>
                  <a:srgbClr val="FAA4F4"/>
                </a:solidFill>
              </a:rPr>
              <a:t>KG</a:t>
            </a:r>
            <a:r>
              <a:rPr lang="en-US" dirty="0" smtClean="0"/>
              <a:t>: Almost fluent in Spanish</a:t>
            </a:r>
          </a:p>
          <a:p>
            <a:pPr lvl="1"/>
            <a:r>
              <a:rPr lang="en-US" dirty="0" smtClean="0"/>
              <a:t>Spanish for </a:t>
            </a:r>
            <a:r>
              <a:rPr lang="en-US" dirty="0" smtClean="0">
                <a:solidFill>
                  <a:srgbClr val="FAA4F4"/>
                </a:solidFill>
              </a:rPr>
              <a:t>several years</a:t>
            </a:r>
            <a:r>
              <a:rPr lang="en-US" dirty="0" smtClean="0"/>
              <a:t>: Struggle with acquisition</a:t>
            </a:r>
          </a:p>
          <a:p>
            <a:pPr lvl="1"/>
            <a:r>
              <a:rPr lang="en-US" dirty="0" smtClean="0"/>
              <a:t>New to Spanish: </a:t>
            </a:r>
            <a:r>
              <a:rPr lang="en-US" dirty="0" smtClean="0">
                <a:solidFill>
                  <a:srgbClr val="FAA4F4"/>
                </a:solidFill>
              </a:rPr>
              <a:t>Just transferred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By implementing F-MLS: Allison can now </a:t>
            </a:r>
          </a:p>
          <a:p>
            <a:pPr lvl="1"/>
            <a:r>
              <a:rPr lang="en-US" dirty="0" smtClean="0"/>
              <a:t>Effectively teach all three groups at the same time </a:t>
            </a:r>
          </a:p>
          <a:p>
            <a:pPr lvl="1"/>
            <a:r>
              <a:rPr lang="en-US" dirty="0" smtClean="0"/>
              <a:t>Differentiating for S according to fluency-levels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142</a:t>
            </a:fld>
            <a:endParaRPr lang="en-US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treat the 3 gps?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T can move up and down BT-scale?</a:t>
            </a:r>
          </a:p>
          <a:p>
            <a:r>
              <a:rPr lang="en-US" dirty="0" smtClean="0"/>
              <a:t>She moves around the room visiting each gp </a:t>
            </a:r>
          </a:p>
          <a:p>
            <a:pPr lvl="1"/>
            <a:r>
              <a:rPr lang="en-US" dirty="0" smtClean="0"/>
              <a:t>Providing S with instruction as they need it</a:t>
            </a:r>
          </a:p>
          <a:p>
            <a:pPr lvl="1"/>
            <a:r>
              <a:rPr lang="en-US" dirty="0" smtClean="0"/>
              <a:t>When they need it and at the appropriate level</a:t>
            </a:r>
          </a:p>
          <a:p>
            <a:r>
              <a:rPr lang="en-US" dirty="0" smtClean="0"/>
              <a:t>Some students may be viewing a lesson </a:t>
            </a:r>
          </a:p>
          <a:p>
            <a:pPr lvl="1"/>
            <a:r>
              <a:rPr lang="en-US" dirty="0" smtClean="0"/>
              <a:t>Some may be conversing in the language</a:t>
            </a:r>
          </a:p>
          <a:p>
            <a:pPr lvl="1"/>
            <a:r>
              <a:rPr lang="en-US" dirty="0" smtClean="0"/>
              <a:t>Some may be completing grammar lessons </a:t>
            </a:r>
          </a:p>
          <a:p>
            <a:pPr lvl="1"/>
            <a:r>
              <a:rPr lang="en-US" dirty="0" smtClean="0"/>
              <a:t>Others taking assessments in LMS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rec focus vs. simple videos and view outside? Syn</a:t>
            </a:r>
            <a:br>
              <a:rPr lang="en-US" dirty="0" smtClean="0"/>
            </a:br>
            <a:r>
              <a:rPr lang="en-US" dirty="0" smtClean="0"/>
              <a:t>F Lessons?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5720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F lessons, learning, thinking?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Time-shift lessons that lend to F?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Getting Started</a:t>
            </a:r>
            <a:r>
              <a:rPr lang="en-US" dirty="0" smtClean="0"/>
              <a:t>: The term FC implies</a:t>
            </a:r>
          </a:p>
          <a:p>
            <a:pPr lvl="1"/>
            <a:r>
              <a:rPr lang="en-US" dirty="0" smtClean="0"/>
              <a:t>T is recording all lectures: Dir s to view outside class</a:t>
            </a:r>
          </a:p>
          <a:p>
            <a:pPr lvl="1"/>
            <a:r>
              <a:rPr lang="en-US" dirty="0" smtClean="0"/>
              <a:t>This across-board approach not necessary/ beneficial</a:t>
            </a:r>
          </a:p>
          <a:p>
            <a:pPr lvl="1"/>
            <a:r>
              <a:rPr lang="en-US" dirty="0" smtClean="0"/>
              <a:t>Rec Focus: Terms like flipped lessons/ learning/ thinking </a:t>
            </a:r>
          </a:p>
          <a:p>
            <a:pPr lvl="1"/>
            <a:r>
              <a:rPr lang="en-US" dirty="0" smtClean="0"/>
              <a:t>More clearly convey what "flipping" actually means </a:t>
            </a:r>
          </a:p>
          <a:p>
            <a:r>
              <a:rPr lang="en-US" dirty="0" smtClean="0"/>
              <a:t>T carefully considers:  Which lessons lend themselves </a:t>
            </a:r>
          </a:p>
          <a:p>
            <a:pPr lvl="1"/>
            <a:r>
              <a:rPr lang="en-US" dirty="0" smtClean="0"/>
              <a:t>To time-shifting direct instruction out of class</a:t>
            </a:r>
          </a:p>
          <a:p>
            <a:pPr lvl="1"/>
            <a:r>
              <a:rPr lang="en-US" dirty="0" smtClean="0"/>
              <a:t>Selective vs. Blanket  video-use: Better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Impossible video-making: What options?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Other T’s videos, online SK videos?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FAMED PPT?</a:t>
            </a:r>
          </a:p>
          <a:p>
            <a:r>
              <a:rPr lang="en-US" dirty="0" smtClean="0"/>
              <a:t>It took a while to dev this approach: Refined along</a:t>
            </a:r>
          </a:p>
          <a:p>
            <a:pPr lvl="1"/>
            <a:r>
              <a:rPr lang="en-US" dirty="0" smtClean="0"/>
              <a:t>Simple: </a:t>
            </a:r>
            <a:r>
              <a:rPr lang="en-US" dirty="0" smtClean="0">
                <a:solidFill>
                  <a:srgbClr val="FAA4F4"/>
                </a:solidFill>
              </a:rPr>
              <a:t>Record all direct lessons for a yr- library</a:t>
            </a:r>
          </a:p>
          <a:p>
            <a:pPr lvl="1"/>
            <a:r>
              <a:rPr lang="en-US" dirty="0" smtClean="0"/>
              <a:t>Consider F one lesson or unit of study/ term</a:t>
            </a:r>
          </a:p>
          <a:p>
            <a:r>
              <a:rPr lang="en-US" dirty="0" smtClean="0"/>
              <a:t>Add videos: Explore new ways to use for instruction </a:t>
            </a:r>
          </a:p>
          <a:p>
            <a:pPr lvl="1"/>
            <a:r>
              <a:rPr lang="en-US" dirty="0" smtClean="0"/>
              <a:t>Or reconsider how you record your lectures anew</a:t>
            </a:r>
          </a:p>
          <a:p>
            <a:pPr lvl="1"/>
            <a:r>
              <a:rPr lang="en-US" dirty="0" smtClean="0"/>
              <a:t>Perhaps Screencasts are the better option</a:t>
            </a:r>
          </a:p>
          <a:p>
            <a:r>
              <a:rPr lang="en-US" dirty="0" smtClean="0"/>
              <a:t>Can’t create own: Use other T’s videos, or on-line</a:t>
            </a:r>
          </a:p>
          <a:p>
            <a:pPr lvl="1"/>
            <a:r>
              <a:rPr lang="en-US" dirty="0" smtClean="0"/>
              <a:t>Pair up with another teacher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F-classroom gives flex for learning needs of all S?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LOT at home, move up/ down, 1-t0-1, BBA, KTUK?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Learning at the Center</a:t>
            </a:r>
            <a:r>
              <a:rPr lang="en-US" dirty="0" smtClean="0"/>
              <a:t>: Education is for everyone</a:t>
            </a:r>
          </a:p>
          <a:p>
            <a:pPr lvl="1"/>
            <a:r>
              <a:rPr lang="en-US" dirty="0" smtClean="0"/>
              <a:t>But the way we deliver / the way students receive edu</a:t>
            </a:r>
          </a:p>
          <a:p>
            <a:pPr lvl="1"/>
            <a:r>
              <a:rPr lang="en-US" dirty="0" smtClean="0"/>
              <a:t>Is not the same for everyone</a:t>
            </a:r>
          </a:p>
          <a:p>
            <a:r>
              <a:rPr lang="en-US" dirty="0" smtClean="0"/>
              <a:t>F-classroom gives teachers the flex</a:t>
            </a:r>
          </a:p>
          <a:p>
            <a:pPr lvl="1"/>
            <a:r>
              <a:rPr lang="en-US" dirty="0" smtClean="0"/>
              <a:t>To meet learning needs of all their students</a:t>
            </a:r>
          </a:p>
          <a:p>
            <a:pPr lvl="1"/>
            <a:r>
              <a:rPr lang="en-US" dirty="0" smtClean="0"/>
              <a:t>Gives S flex: Meet their needs in multiple ways</a:t>
            </a:r>
          </a:p>
          <a:p>
            <a:pPr lvl="1"/>
            <a:r>
              <a:rPr lang="en-US" dirty="0" smtClean="0"/>
              <a:t>Thus creates a classroom that is truly student-centered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Making a Screencast</a:t>
            </a:r>
            <a:r>
              <a:rPr lang="en-US" dirty="0" smtClean="0"/>
              <a:t>: Equipment Needed</a:t>
            </a:r>
          </a:p>
          <a:p>
            <a:pPr lvl="1"/>
            <a:r>
              <a:rPr lang="en-US" dirty="0" smtClean="0"/>
              <a:t>Screencasting software, such as </a:t>
            </a:r>
            <a:r>
              <a:rPr lang="en-US" dirty="0" err="1" smtClean="0"/>
              <a:t>Camtasia</a:t>
            </a:r>
            <a:r>
              <a:rPr lang="en-US" dirty="0" smtClean="0"/>
              <a:t> Studio</a:t>
            </a:r>
          </a:p>
          <a:p>
            <a:pPr lvl="1"/>
            <a:r>
              <a:rPr lang="en-US" dirty="0" smtClean="0"/>
              <a:t>A high-quality (not built-in) microphone</a:t>
            </a:r>
          </a:p>
          <a:p>
            <a:pPr lvl="1"/>
            <a:r>
              <a:rPr lang="en-US" dirty="0" smtClean="0"/>
              <a:t>Pen annotation: For math and science classes</a:t>
            </a:r>
          </a:p>
          <a:p>
            <a:pPr lvl="1"/>
            <a:r>
              <a:rPr lang="en-US" dirty="0" smtClean="0"/>
              <a:t>A webcam: If your laptop doesn't have one</a:t>
            </a:r>
          </a:p>
          <a:p>
            <a:pPr lvl="1"/>
            <a:r>
              <a:rPr lang="en-US" dirty="0" smtClean="0"/>
              <a:t>Recording software: With a picture-in-picture feature</a:t>
            </a:r>
          </a:p>
          <a:p>
            <a:pPr lvl="1"/>
            <a:r>
              <a:rPr lang="en-US" dirty="0" smtClean="0"/>
              <a:t>A video camera: To add short clips to the Screencast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Where to Start</a:t>
            </a:r>
          </a:p>
          <a:p>
            <a:r>
              <a:rPr lang="en-US" dirty="0" smtClean="0"/>
              <a:t>Plan lesson:  DLOs vs. whether it lends itself to video</a:t>
            </a:r>
          </a:p>
          <a:p>
            <a:r>
              <a:rPr lang="en-US" dirty="0" smtClean="0"/>
              <a:t>Record video: At PC or before interactive whiteboard</a:t>
            </a:r>
          </a:p>
          <a:p>
            <a:pPr lvl="1"/>
            <a:r>
              <a:rPr lang="en-US" dirty="0" smtClean="0"/>
              <a:t>Teach lesson to absent audience: Purposeful pausing</a:t>
            </a:r>
          </a:p>
          <a:p>
            <a:pPr lvl="1"/>
            <a:r>
              <a:rPr lang="en-US" dirty="0" smtClean="0"/>
              <a:t>No script: S like conversational qualities</a:t>
            </a:r>
          </a:p>
          <a:p>
            <a:r>
              <a:rPr lang="en-US" dirty="0" smtClean="0"/>
              <a:t>Edit video: Correct mistakes, add videos, zoom?</a:t>
            </a:r>
          </a:p>
          <a:p>
            <a:r>
              <a:rPr lang="en-US" dirty="0" smtClean="0"/>
              <a:t>Publish video: Online hosting site (</a:t>
            </a:r>
            <a:r>
              <a:rPr lang="en-US" dirty="0" err="1" smtClean="0"/>
              <a:t>Moodle</a:t>
            </a:r>
            <a:r>
              <a:rPr lang="en-US" dirty="0" smtClean="0"/>
              <a:t>/ B Board)</a:t>
            </a:r>
          </a:p>
          <a:p>
            <a:pPr lvl="1"/>
            <a:r>
              <a:rPr lang="en-US" dirty="0" smtClean="0"/>
              <a:t>On internal district servers</a:t>
            </a:r>
          </a:p>
          <a:p>
            <a:pPr lvl="1"/>
            <a:r>
              <a:rPr lang="en-US" dirty="0" smtClean="0"/>
              <a:t>Locally on the computers in the classroom</a:t>
            </a:r>
          </a:p>
          <a:p>
            <a:pPr lvl="1"/>
            <a:r>
              <a:rPr lang="en-US" dirty="0" smtClean="0"/>
              <a:t>Burn DVDs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Method: </a:t>
            </a:r>
            <a:r>
              <a:rPr lang="en-US" dirty="0" err="1" smtClean="0"/>
              <a:t>bt</a:t>
            </a:r>
            <a:r>
              <a:rPr lang="en-US" dirty="0" smtClean="0"/>
              <a:t> based </a:t>
            </a:r>
            <a:r>
              <a:rPr lang="en-US" dirty="0" err="1" smtClean="0"/>
              <a:t>ppt</a:t>
            </a:r>
            <a:r>
              <a:rPr lang="en-US" dirty="0" smtClean="0"/>
              <a:t> for lot/ hot?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Methodology: Critical Study from net??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P3B Strategy: Pose, Pause, Pounce, Bounce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Pounce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FF00"/>
                </a:solidFill>
              </a:rPr>
              <a:t>Insist ans </a:t>
            </a:r>
            <a:r>
              <a:rPr lang="en-US" dirty="0" smtClean="0"/>
              <a:t>from A/ possibly B  </a:t>
            </a:r>
            <a:r>
              <a:rPr lang="en-US" dirty="0" smtClean="0">
                <a:solidFill>
                  <a:srgbClr val="FFFF00"/>
                </a:solidFill>
              </a:rPr>
              <a:t>direct/ fast! </a:t>
            </a:r>
          </a:p>
          <a:p>
            <a:pPr lvl="1"/>
            <a:r>
              <a:rPr lang="en-US" dirty="0" smtClean="0"/>
              <a:t>Plan in mind who to ask, before speaking to class</a:t>
            </a:r>
          </a:p>
          <a:p>
            <a:pPr lvl="1"/>
            <a:r>
              <a:rPr lang="en-US" dirty="0" smtClean="0"/>
              <a:t>Name student A to respond and don't move from him</a:t>
            </a:r>
          </a:p>
          <a:p>
            <a:pPr lvl="1"/>
            <a:r>
              <a:rPr lang="en-US" dirty="0" smtClean="0"/>
              <a:t>Don't speak/ nip any comments, grunts, noises in bud! </a:t>
            </a:r>
          </a:p>
          <a:p>
            <a:pPr lvl="1"/>
            <a:r>
              <a:rPr lang="en-US" dirty="0" smtClean="0"/>
              <a:t>Wait for ans: Pause- decipher sp, esp if no response</a:t>
            </a:r>
          </a:p>
          <a:p>
            <a:pPr lvl="1"/>
            <a:r>
              <a:rPr lang="en-US" dirty="0" smtClean="0"/>
              <a:t>If student A does manage to answer- </a:t>
            </a:r>
            <a:r>
              <a:rPr lang="en-US" dirty="0" smtClean="0">
                <a:solidFill>
                  <a:srgbClr val="FFFF00"/>
                </a:solidFill>
              </a:rPr>
              <a:t>then Bounce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Bounce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FF00"/>
                </a:solidFill>
              </a:rPr>
              <a:t>Ask B opinion </a:t>
            </a:r>
            <a:r>
              <a:rPr lang="en-US" dirty="0" smtClean="0"/>
              <a:t>on A's answer (imm)</a:t>
            </a:r>
          </a:p>
          <a:p>
            <a:pPr lvl="1"/>
            <a:r>
              <a:rPr lang="en-US" dirty="0" smtClean="0"/>
              <a:t>Dev by asking B and C opinions to A's  rt/wrong response</a:t>
            </a:r>
          </a:p>
          <a:p>
            <a:pPr lvl="1"/>
            <a:r>
              <a:rPr lang="en-US" dirty="0" smtClean="0"/>
              <a:t>Addl strat: Bounce Q onto gp A then sub-group B if </a:t>
            </a:r>
            <a:r>
              <a:rPr lang="en-US" dirty="0" err="1" smtClean="0"/>
              <a:t>unsat</a:t>
            </a:r>
            <a:endParaRPr lang="en-US" dirty="0" smtClean="0"/>
          </a:p>
          <a:p>
            <a:pPr lvl="1"/>
            <a:r>
              <a:rPr lang="en-US" dirty="0" smtClean="0"/>
              <a:t>Ensure engage a significant number in this start </a:t>
            </a:r>
          </a:p>
          <a:p>
            <a:pPr lvl="1"/>
            <a:r>
              <a:rPr lang="en-US" dirty="0" smtClean="0"/>
              <a:t>Ensure entire class reflective: </a:t>
            </a:r>
            <a:r>
              <a:rPr lang="en-US" dirty="0" smtClean="0">
                <a:solidFill>
                  <a:srgbClr val="FFFF00"/>
                </a:solidFill>
              </a:rPr>
              <a:t>Return Pose or Pounce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4" descr="https://www.oakland.edu/upload/images/CETL/Untitled.png"/>
          <p:cNvPicPr>
            <a:picLocks noChangeAspect="1" noChangeArrowheads="1"/>
          </p:cNvPicPr>
          <p:nvPr/>
        </p:nvPicPr>
        <p:blipFill>
          <a:blip r:embed="rId2" cstate="print"/>
          <a:srcRect l="50610" r="25416"/>
          <a:stretch>
            <a:fillRect/>
          </a:stretch>
        </p:blipFill>
        <p:spPr bwMode="auto">
          <a:xfrm>
            <a:off x="8153400" y="3733800"/>
            <a:ext cx="838200" cy="942975"/>
          </a:xfrm>
          <a:prstGeom prst="rect">
            <a:avLst/>
          </a:prstGeom>
          <a:noFill/>
        </p:spPr>
      </p:pic>
      <p:pic>
        <p:nvPicPr>
          <p:cNvPr id="7" name="Picture 4" descr="https://www.oakland.edu/upload/images/CETL/Untitled.png"/>
          <p:cNvPicPr>
            <a:picLocks noChangeAspect="1" noChangeArrowheads="1"/>
          </p:cNvPicPr>
          <p:nvPr/>
        </p:nvPicPr>
        <p:blipFill>
          <a:blip r:embed="rId2" cstate="print"/>
          <a:srcRect l="75472"/>
          <a:stretch>
            <a:fillRect/>
          </a:stretch>
        </p:blipFill>
        <p:spPr bwMode="auto">
          <a:xfrm>
            <a:off x="8001000" y="1524000"/>
            <a:ext cx="962025" cy="1057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times most crit study in FRAME-1? K/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6 times: Read, bullets, copy-paste, rationalize, Q, A?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9 in class: BBA- Discuss from 3 dir each: Q, ans, bullets?</a:t>
            </a:r>
          </a:p>
          <a:p>
            <a:r>
              <a:rPr lang="en-US" dirty="0" smtClean="0"/>
              <a:t>6 step FRAME-1: Download best material from net?</a:t>
            </a:r>
          </a:p>
          <a:p>
            <a:pPr lvl="1"/>
            <a:r>
              <a:rPr lang="en-US" dirty="0" smtClean="0"/>
              <a:t>Read once</a:t>
            </a:r>
          </a:p>
          <a:p>
            <a:pPr lvl="1"/>
            <a:r>
              <a:rPr lang="en-US" dirty="0" smtClean="0"/>
              <a:t>Para as one concept: Make bullets/ sub-bullets</a:t>
            </a:r>
          </a:p>
          <a:p>
            <a:pPr lvl="1"/>
            <a:r>
              <a:rPr lang="en-US" dirty="0" smtClean="0"/>
              <a:t>Copy-paste onto Power Point (Corbel  24/ 22)</a:t>
            </a:r>
          </a:p>
          <a:p>
            <a:pPr lvl="1"/>
            <a:r>
              <a:rPr lang="en-US" dirty="0" smtClean="0"/>
              <a:t>Convert into one liner bullet for single focus</a:t>
            </a:r>
          </a:p>
          <a:p>
            <a:pPr lvl="1"/>
            <a:r>
              <a:rPr lang="en-US" dirty="0" smtClean="0"/>
              <a:t>Key in one liner-BT Qs: For K-CAASE</a:t>
            </a:r>
          </a:p>
          <a:p>
            <a:pPr lvl="1"/>
            <a:r>
              <a:rPr lang="en-US" dirty="0" smtClean="0"/>
              <a:t>Key in one line ans in pink</a:t>
            </a:r>
          </a:p>
          <a:p>
            <a:r>
              <a:rPr lang="en-US" dirty="0" smtClean="0"/>
              <a:t>Discuss class: Flash/ discuss Q, ans, detailed bullets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PAUSE POUNCE BOUNCE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Pose: Insist hands down</a:t>
            </a:r>
          </a:p>
          <a:p>
            <a:pPr lvl="1"/>
            <a:r>
              <a:rPr lang="en-US" dirty="0" smtClean="0"/>
              <a:t>Open ended Qs </a:t>
            </a:r>
          </a:p>
          <a:p>
            <a:pPr lvl="1"/>
            <a:r>
              <a:rPr lang="en-US" dirty="0" smtClean="0"/>
              <a:t>One that is worth their reflection </a:t>
            </a:r>
          </a:p>
          <a:p>
            <a:r>
              <a:rPr lang="en-US" dirty="0" smtClean="0"/>
              <a:t>Pause: For as long as possible- allow thinking time</a:t>
            </a:r>
          </a:p>
          <a:p>
            <a:pPr lvl="1"/>
            <a:r>
              <a:rPr lang="en-US" dirty="0" smtClean="0"/>
              <a:t>Do not be afraid of the silence</a:t>
            </a:r>
          </a:p>
          <a:p>
            <a:pPr lvl="1"/>
            <a:r>
              <a:rPr lang="en-US" dirty="0" smtClean="0"/>
              <a:t>Count to 5 and perhaps to 10</a:t>
            </a:r>
          </a:p>
          <a:p>
            <a:r>
              <a:rPr lang="en-US" dirty="0" smtClean="0"/>
              <a:t>Pounce: Select a student for response</a:t>
            </a:r>
          </a:p>
          <a:p>
            <a:r>
              <a:rPr lang="en-US" dirty="0" smtClean="0"/>
              <a:t>Bounce: Deflect Q another- agree/disagree </a:t>
            </a:r>
            <a:r>
              <a:rPr lang="en-US" smtClean="0"/>
              <a:t>why?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BT?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Tool: Curriculum, instructions, assessment vs. BT obj?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Helps HOT, clear products, apply all levels schooling?</a:t>
            </a:r>
          </a:p>
          <a:p>
            <a:r>
              <a:rPr lang="en-US" dirty="0" smtClean="0"/>
              <a:t>It is a more authentic tool for </a:t>
            </a:r>
          </a:p>
          <a:p>
            <a:pPr lvl="1"/>
            <a:r>
              <a:rPr lang="en-US" dirty="0" smtClean="0"/>
              <a:t>Curriculum planning </a:t>
            </a:r>
          </a:p>
          <a:p>
            <a:pPr lvl="1"/>
            <a:r>
              <a:rPr lang="en-US" dirty="0" smtClean="0"/>
              <a:t>Instructional delivery</a:t>
            </a:r>
          </a:p>
          <a:p>
            <a:pPr lvl="1"/>
            <a:r>
              <a:rPr lang="en-US" dirty="0" smtClean="0"/>
              <a:t>Assessment</a:t>
            </a:r>
          </a:p>
          <a:p>
            <a:r>
              <a:rPr lang="en-US" dirty="0" smtClean="0"/>
              <a:t>Helps involve students in higher order thinking</a:t>
            </a:r>
          </a:p>
          <a:p>
            <a:pPr lvl="1"/>
            <a:r>
              <a:rPr lang="en-US" dirty="0" smtClean="0"/>
              <a:t>It provides clarity about the students products</a:t>
            </a:r>
          </a:p>
          <a:p>
            <a:pPr lvl="1"/>
            <a:r>
              <a:rPr lang="en-US" dirty="0" smtClean="0"/>
              <a:t>Can be easily applied to all levels of schooling</a:t>
            </a:r>
          </a:p>
          <a:p>
            <a:pPr lvl="1"/>
            <a:r>
              <a:rPr lang="en-US" dirty="0" smtClean="0"/>
              <a:t>It is a universal classroom planning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Define Cognitive? C/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Truly know through awareness, perception, reasoning, judgement?</a:t>
            </a:r>
          </a:p>
          <a:p>
            <a:r>
              <a:rPr lang="en-US" dirty="0" smtClean="0"/>
              <a:t>The mental process of knowing, including aspects such as awareness, perception, reasoning, and judgment.</a:t>
            </a:r>
          </a:p>
          <a:p>
            <a:r>
              <a:rPr lang="en-US" dirty="0" smtClean="0"/>
              <a:t> That which comes to be known, as through perception, reasoning, or intuition;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9090" name="Picture 2" descr="http://karenzo.files.wordpress.com/2013/04/flipped-advantages.jpg"/>
          <p:cNvPicPr>
            <a:picLocks noChangeAspect="1" noChangeArrowheads="1"/>
          </p:cNvPicPr>
          <p:nvPr/>
        </p:nvPicPr>
        <p:blipFill>
          <a:blip r:embed="rId2" cstate="print"/>
          <a:srcRect l="5424" t="12528" r="11864" b="6935"/>
          <a:stretch>
            <a:fillRect/>
          </a:stretch>
        </p:blipFill>
        <p:spPr bwMode="auto">
          <a:xfrm>
            <a:off x="1105747" y="228600"/>
            <a:ext cx="4456853" cy="3287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Knowledge-CAASE Cognitive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Real intellect-building</a:t>
            </a:r>
            <a:r>
              <a:rPr lang="en-US" dirty="0" smtClean="0"/>
              <a:t>: Right through/ up to K-CAASE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RRR</a:t>
            </a:r>
            <a:r>
              <a:rPr lang="en-US" dirty="0" smtClean="0"/>
              <a:t>: Belief in synthesised/ evaluated material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Marks/ grades</a:t>
            </a:r>
            <a:r>
              <a:rPr lang="en-US" dirty="0" smtClean="0"/>
              <a:t>: Not dependent on particular notes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Effective V-NVR caps</a:t>
            </a:r>
            <a:r>
              <a:rPr lang="en-US" dirty="0" smtClean="0"/>
              <a:t>: Right through K-CAASE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Thinking leadership</a:t>
            </a:r>
            <a:r>
              <a:rPr lang="en-US" dirty="0" smtClean="0"/>
              <a:t>: Secure people/ Pakistan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Cover entire syllabus</a:t>
            </a:r>
            <a:r>
              <a:rPr lang="en-US" dirty="0" smtClean="0"/>
              <a:t>: ½ if not 1/10th the time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control</a:t>
            </a:r>
            <a:r>
              <a:rPr lang="en-US" dirty="0" smtClean="0"/>
              <a:t>: Faculty/ members- </a:t>
            </a:r>
            <a:r>
              <a:rPr lang="en-US" dirty="0" smtClean="0">
                <a:solidFill>
                  <a:srgbClr val="FFFF00"/>
                </a:solidFill>
              </a:rPr>
              <a:t>Much lesser friction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How to think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FF00"/>
                </a:solidFill>
              </a:rPr>
              <a:t>Not what to think?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Possible: Dr Salam minus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 Discussion Qs/ Methodology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Knowledge		(K)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Comprehension		(C)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Application		(App)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Analysis			(An)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Synthesis		(Syn)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Evaluation		(Eval)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0358" name="Picture 6" descr="http://keepingyoupostedat.files.wordpress.com/2011/09/bloo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76600"/>
            <a:ext cx="2971800" cy="160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Def: Cognitive?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Truly know, reason, intellect on 6 rungs?</a:t>
            </a:r>
          </a:p>
          <a:p>
            <a:r>
              <a:rPr lang="en-US" dirty="0" smtClean="0"/>
              <a:t>1.The </a:t>
            </a:r>
            <a:r>
              <a:rPr lang="en-US" dirty="0" smtClean="0">
                <a:solidFill>
                  <a:srgbClr val="FFFF00"/>
                </a:solidFill>
              </a:rPr>
              <a:t>mental process </a:t>
            </a:r>
            <a:r>
              <a:rPr lang="en-US" dirty="0" smtClean="0"/>
              <a:t>of knowing</a:t>
            </a:r>
          </a:p>
          <a:p>
            <a:pPr lvl="1"/>
            <a:r>
              <a:rPr lang="en-US" dirty="0" smtClean="0"/>
              <a:t>Incl aspects such as awareness</a:t>
            </a:r>
          </a:p>
          <a:p>
            <a:pPr lvl="1"/>
            <a:r>
              <a:rPr lang="en-US" dirty="0" smtClean="0"/>
              <a:t>Perception, reasoning, and judgment</a:t>
            </a:r>
          </a:p>
          <a:p>
            <a:r>
              <a:rPr lang="en-US" dirty="0" smtClean="0"/>
              <a:t>2. That which </a:t>
            </a:r>
            <a:r>
              <a:rPr lang="en-US" dirty="0" smtClean="0">
                <a:solidFill>
                  <a:srgbClr val="FFFF00"/>
                </a:solidFill>
              </a:rPr>
              <a:t>comes to be known as through </a:t>
            </a:r>
          </a:p>
          <a:p>
            <a:pPr lvl="1"/>
            <a:r>
              <a:rPr lang="en-US" dirty="0" smtClean="0"/>
              <a:t>Perception, reasoning, or intuition; knowledge</a:t>
            </a:r>
          </a:p>
          <a:p>
            <a:r>
              <a:rPr lang="en-US" dirty="0" smtClean="0"/>
              <a:t>3. Of </a:t>
            </a:r>
            <a:r>
              <a:rPr lang="en-US" dirty="0" smtClean="0">
                <a:solidFill>
                  <a:srgbClr val="FFFF00"/>
                </a:solidFill>
              </a:rPr>
              <a:t>relating to, being </a:t>
            </a:r>
          </a:p>
          <a:p>
            <a:pPr lvl="1"/>
            <a:r>
              <a:rPr lang="en-US" dirty="0" smtClean="0"/>
              <a:t>Or involving conscious intellectual activity </a:t>
            </a:r>
          </a:p>
          <a:p>
            <a:pPr lvl="1"/>
            <a:r>
              <a:rPr lang="en-US" dirty="0" smtClean="0"/>
              <a:t>As thinking, reasoning, or remembering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Based/ capable</a:t>
            </a:r>
            <a:r>
              <a:rPr lang="en-US" dirty="0" smtClean="0"/>
              <a:t>: Being </a:t>
            </a:r>
            <a:r>
              <a:rPr lang="en-US" dirty="0" smtClean="0">
                <a:solidFill>
                  <a:srgbClr val="FFFF00"/>
                </a:solidFill>
              </a:rPr>
              <a:t>reduced to empirical factual 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Knowledge as BT rung 1? K/ 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Being able to define, list, name recall acquired info?</a:t>
            </a:r>
          </a:p>
          <a:p>
            <a:r>
              <a:rPr lang="en-US" dirty="0" smtClean="0"/>
              <a:t>Recalling previously learned information </a:t>
            </a:r>
          </a:p>
          <a:p>
            <a:pPr lvl="1"/>
            <a:r>
              <a:rPr lang="en-US" dirty="0" smtClean="0"/>
              <a:t>Such as facts, terminology, rules, etc</a:t>
            </a:r>
          </a:p>
          <a:p>
            <a:pPr lvl="1"/>
            <a:r>
              <a:rPr lang="en-US" dirty="0" smtClean="0"/>
              <a:t>Answers may be memorized </a:t>
            </a:r>
          </a:p>
          <a:p>
            <a:pPr lvl="1"/>
            <a:r>
              <a:rPr lang="en-US" dirty="0" smtClean="0"/>
              <a:t>Or closely paraphrased from assigned material</a:t>
            </a:r>
          </a:p>
          <a:p>
            <a:r>
              <a:rPr lang="en-US" dirty="0" smtClean="0"/>
              <a:t>Verbs: Define, list, name, recall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Comprehension as BT rung 2? K/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Being able to explain comprehended info?</a:t>
            </a:r>
          </a:p>
          <a:p>
            <a:r>
              <a:rPr lang="en-US" dirty="0" smtClean="0"/>
              <a:t>Ability to comprehend the meaning of material</a:t>
            </a:r>
          </a:p>
          <a:p>
            <a:r>
              <a:rPr lang="en-US" dirty="0" smtClean="0"/>
              <a:t>Answers must be in the student’s own words </a:t>
            </a:r>
          </a:p>
          <a:p>
            <a:pPr lvl="1"/>
            <a:r>
              <a:rPr lang="en-US" dirty="0" smtClean="0"/>
              <a:t>While still using terminology </a:t>
            </a:r>
          </a:p>
          <a:p>
            <a:pPr lvl="1"/>
            <a:r>
              <a:rPr lang="en-US" dirty="0" smtClean="0"/>
              <a:t>Appropriate to the course material</a:t>
            </a:r>
          </a:p>
          <a:p>
            <a:r>
              <a:rPr lang="en-US" dirty="0" smtClean="0"/>
              <a:t>Explain, summarize, distinguish between, restate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Application as BT rung 3? K/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Being able to apply learnt K to new situation/ problem?</a:t>
            </a:r>
          </a:p>
          <a:p>
            <a:r>
              <a:rPr lang="en-US" dirty="0" smtClean="0"/>
              <a:t>Requires recognizing, identifying, applying </a:t>
            </a:r>
          </a:p>
          <a:p>
            <a:pPr lvl="1"/>
            <a:r>
              <a:rPr lang="en-US" dirty="0" smtClean="0"/>
              <a:t>A concept or principle in a new situation </a:t>
            </a:r>
          </a:p>
          <a:p>
            <a:pPr lvl="1"/>
            <a:r>
              <a:rPr lang="en-US" dirty="0" smtClean="0"/>
              <a:t>Or solving a new problem</a:t>
            </a:r>
          </a:p>
          <a:p>
            <a:r>
              <a:rPr lang="en-US" dirty="0" smtClean="0"/>
              <a:t>May require </a:t>
            </a:r>
          </a:p>
          <a:p>
            <a:pPr lvl="1"/>
            <a:r>
              <a:rPr lang="en-US" dirty="0" smtClean="0"/>
              <a:t>Identifying or generating examples </a:t>
            </a:r>
          </a:p>
          <a:p>
            <a:pPr lvl="1"/>
            <a:r>
              <a:rPr lang="en-US" dirty="0" smtClean="0"/>
              <a:t>Not found in assigned materials</a:t>
            </a:r>
          </a:p>
          <a:p>
            <a:r>
              <a:rPr lang="en-US" dirty="0" smtClean="0"/>
              <a:t>Verbs: Demonstrate, arrange, relate, adapt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Analysis as BT rung 4? K/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Being able to break, differentiate, infer concepts?</a:t>
            </a:r>
          </a:p>
          <a:p>
            <a:r>
              <a:rPr lang="en-US" dirty="0" smtClean="0"/>
              <a:t>Ability to break material down into component parts</a:t>
            </a:r>
          </a:p>
          <a:p>
            <a:pPr lvl="1"/>
            <a:r>
              <a:rPr lang="en-US" dirty="0" smtClean="0"/>
              <a:t>To understand its underlying structure</a:t>
            </a:r>
          </a:p>
          <a:p>
            <a:pPr lvl="1"/>
            <a:r>
              <a:rPr lang="en-US" dirty="0" smtClean="0"/>
              <a:t>May require students to compare and contrast or </a:t>
            </a:r>
          </a:p>
          <a:p>
            <a:pPr lvl="1"/>
            <a:r>
              <a:rPr lang="en-US" dirty="0" smtClean="0"/>
              <a:t>Explain how an example illustrates a concept/principle</a:t>
            </a:r>
          </a:p>
          <a:p>
            <a:r>
              <a:rPr lang="en-US" dirty="0" smtClean="0"/>
              <a:t>Require students to identify logical errors or </a:t>
            </a:r>
          </a:p>
          <a:p>
            <a:pPr lvl="1"/>
            <a:r>
              <a:rPr lang="en-US" dirty="0" smtClean="0"/>
              <a:t>To differentiate among facts, opinions</a:t>
            </a:r>
          </a:p>
          <a:p>
            <a:pPr lvl="1"/>
            <a:r>
              <a:rPr lang="en-US" dirty="0" smtClean="0"/>
              <a:t>Assumptions, hypotheses and conclusions</a:t>
            </a:r>
          </a:p>
          <a:p>
            <a:r>
              <a:rPr lang="en-US" dirty="0" smtClean="0"/>
              <a:t>Expected to draw relationships between ideas</a:t>
            </a:r>
          </a:p>
          <a:p>
            <a:r>
              <a:rPr lang="en-US" dirty="0" smtClean="0"/>
              <a:t>Differentiate, estimate, infer,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Synthesis as BT rung 5? K/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Being able: Combine, create, formulate, construct ideas?</a:t>
            </a:r>
          </a:p>
          <a:p>
            <a:r>
              <a:rPr lang="en-US" dirty="0" smtClean="0"/>
              <a:t>Opposite of Analysis</a:t>
            </a:r>
          </a:p>
          <a:p>
            <a:r>
              <a:rPr lang="en-US" dirty="0" smtClean="0"/>
              <a:t>Ability to combine parts to form a new whole</a:t>
            </a:r>
          </a:p>
          <a:p>
            <a:pPr lvl="1"/>
            <a:r>
              <a:rPr lang="en-US" dirty="0" smtClean="0"/>
              <a:t>To synthesize a variety of elements </a:t>
            </a:r>
          </a:p>
          <a:p>
            <a:pPr lvl="1"/>
            <a:r>
              <a:rPr lang="en-US" dirty="0" smtClean="0"/>
              <a:t>Into an original and significant whole</a:t>
            </a:r>
          </a:p>
          <a:p>
            <a:r>
              <a:rPr lang="en-US" dirty="0" smtClean="0"/>
              <a:t>Produce something unique or original</a:t>
            </a:r>
          </a:p>
          <a:p>
            <a:r>
              <a:rPr lang="en-US" dirty="0" smtClean="0"/>
              <a:t>Solve some unfamiliar problem in a unique way</a:t>
            </a:r>
          </a:p>
          <a:p>
            <a:r>
              <a:rPr lang="en-US" dirty="0" smtClean="0"/>
              <a:t>Verbs: Combine, create, formulate, construct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Evaluation as BT rung 6? K/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Being able to judge, justify, discriminate ideas?</a:t>
            </a:r>
          </a:p>
          <a:p>
            <a:r>
              <a:rPr lang="en-US" dirty="0" smtClean="0"/>
              <a:t>Ability to evaluate a total situation</a:t>
            </a:r>
          </a:p>
          <a:p>
            <a:pPr lvl="1"/>
            <a:r>
              <a:rPr lang="en-US" dirty="0" smtClean="0"/>
              <a:t>To judge the value of material for a certain purpose</a:t>
            </a:r>
          </a:p>
          <a:p>
            <a:pPr lvl="1"/>
            <a:r>
              <a:rPr lang="en-US" dirty="0" smtClean="0"/>
              <a:t>Combining elements of all the other categories and </a:t>
            </a:r>
          </a:p>
          <a:p>
            <a:pPr lvl="1"/>
            <a:r>
              <a:rPr lang="en-US" dirty="0" smtClean="0"/>
              <a:t>Also value judgments based on defined, fixed criteria</a:t>
            </a:r>
          </a:p>
          <a:p>
            <a:r>
              <a:rPr lang="en-US" dirty="0" smtClean="0"/>
              <a:t>The most important part of the answer is </a:t>
            </a:r>
          </a:p>
          <a:p>
            <a:pPr lvl="1"/>
            <a:r>
              <a:rPr lang="en-US" dirty="0" smtClean="0"/>
              <a:t>The justification and rationale for the conclusion</a:t>
            </a:r>
          </a:p>
          <a:p>
            <a:r>
              <a:rPr lang="en-US" dirty="0" smtClean="0"/>
              <a:t>Judge, critique, justify, discriminate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Define Remembering? K/ C</a:t>
            </a:r>
            <a:br>
              <a:rPr lang="en-AU" dirty="0" smtClean="0"/>
            </a:br>
            <a:r>
              <a:rPr lang="en-AU" dirty="0" smtClean="0"/>
              <a:t>Remembering: Verbs you think are the best? C/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Listing, defining, naming?</a:t>
            </a:r>
          </a:p>
          <a:p>
            <a:r>
              <a:rPr lang="en-US" dirty="0" smtClean="0"/>
              <a:t>Learner able to </a:t>
            </a:r>
            <a:r>
              <a:rPr lang="en-US" dirty="0" smtClean="0">
                <a:solidFill>
                  <a:srgbClr val="FAA4F4"/>
                </a:solidFill>
              </a:rPr>
              <a:t>recall, restate, remember </a:t>
            </a:r>
            <a:r>
              <a:rPr lang="en-US" dirty="0" smtClean="0"/>
              <a:t>learned info</a:t>
            </a:r>
          </a:p>
          <a:p>
            <a:pPr lvl="1"/>
            <a:r>
              <a:rPr lang="en-US" dirty="0" smtClean="0"/>
              <a:t>Recognising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Listing</a:t>
            </a:r>
          </a:p>
          <a:p>
            <a:pPr lvl="1"/>
            <a:r>
              <a:rPr lang="en-US" dirty="0" smtClean="0"/>
              <a:t>Describing</a:t>
            </a:r>
          </a:p>
          <a:p>
            <a:pPr lvl="1"/>
            <a:r>
              <a:rPr lang="en-US" dirty="0" smtClean="0"/>
              <a:t>Identifying</a:t>
            </a:r>
          </a:p>
          <a:p>
            <a:pPr lvl="1"/>
            <a:r>
              <a:rPr lang="en-US" dirty="0" smtClean="0"/>
              <a:t>Retrieving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Naming</a:t>
            </a:r>
          </a:p>
          <a:p>
            <a:pPr lvl="1"/>
            <a:r>
              <a:rPr lang="en-US" dirty="0" smtClean="0"/>
              <a:t>Locating</a:t>
            </a:r>
          </a:p>
          <a:p>
            <a:pPr lvl="1"/>
            <a:r>
              <a:rPr lang="en-US" dirty="0" smtClean="0"/>
              <a:t>Finding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Defining</a:t>
            </a:r>
            <a:endParaRPr lang="en-US" dirty="0">
              <a:solidFill>
                <a:srgbClr val="FAA4F4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05200" y="3124200"/>
            <a:ext cx="2535238" cy="1804988"/>
            <a:chOff x="96" y="1368"/>
            <a:chExt cx="5101" cy="2553"/>
          </a:xfrm>
        </p:grpSpPr>
        <p:pic>
          <p:nvPicPr>
            <p:cNvPr id="5" name="Picture 4" descr="PE07015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1368"/>
              <a:ext cx="2125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96" y="3312"/>
              <a:ext cx="4416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AU" sz="3000" dirty="0"/>
                <a:t>  </a:t>
              </a:r>
              <a:r>
                <a:rPr lang="en-AU" sz="2200" b="1" dirty="0">
                  <a:latin typeface="+mn-lt"/>
                </a:rPr>
                <a:t>Can you recall information?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</a:pPr>
              <a:r>
                <a:rPr lang="en-AU" sz="3000" dirty="0"/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48482" name="Picture 2" descr="http://i2.wp.com/etale.org/main/wp-content/uploads/2013/02/beforeduringafter-fl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2060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5"/>
          <p:cNvSpPr>
            <a:spLocks noChangeArrowheads="1"/>
          </p:cNvSpPr>
          <p:nvPr/>
        </p:nvSpPr>
        <p:spPr bwMode="auto">
          <a:xfrm>
            <a:off x="5943600" y="1905000"/>
            <a:ext cx="3200400" cy="2286000"/>
          </a:xfrm>
          <a:prstGeom prst="irregularSeal1">
            <a:avLst/>
          </a:prstGeom>
          <a:gradFill rotWithShape="1">
            <a:gsLst>
              <a:gs pos="0">
                <a:schemeClr val="accent2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848600" cy="609600"/>
          </a:xfrm>
        </p:spPr>
        <p:txBody>
          <a:bodyPr/>
          <a:lstStyle/>
          <a:p>
            <a:pPr algn="l"/>
            <a:r>
              <a:rPr lang="en-US" dirty="0" smtClean="0"/>
              <a:t>Remembering: The best Verbs/ Products?</a:t>
            </a:r>
            <a:endParaRPr lang="en-AU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200400" y="2436537"/>
            <a:ext cx="1828800" cy="36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b="1" dirty="0">
                <a:latin typeface="+mn-lt"/>
              </a:rPr>
              <a:t>  </a:t>
            </a:r>
            <a:r>
              <a:rPr lang="en-US" sz="2200" b="1" dirty="0">
                <a:latin typeface="+mn-lt"/>
              </a:rPr>
              <a:t>Listen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rgbClr val="FAA4F4"/>
                </a:solidFill>
                <a:latin typeface="+mn-lt"/>
              </a:rPr>
              <a:t>  Choose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  Record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  Match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  Select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  </a:t>
            </a:r>
            <a:r>
              <a:rPr lang="en-US" sz="2200" b="1" dirty="0">
                <a:solidFill>
                  <a:srgbClr val="FAA4F4"/>
                </a:solidFill>
                <a:latin typeface="+mn-lt"/>
              </a:rPr>
              <a:t>Underline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  Cite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  </a:t>
            </a:r>
            <a:r>
              <a:rPr lang="en-US" sz="2200" b="1" dirty="0">
                <a:solidFill>
                  <a:srgbClr val="FAA4F4"/>
                </a:solidFill>
                <a:latin typeface="+mn-lt"/>
              </a:rPr>
              <a:t>Sort</a:t>
            </a:r>
          </a:p>
          <a:p>
            <a:pPr>
              <a:spcBef>
                <a:spcPct val="50000"/>
              </a:spcBef>
            </a:pPr>
            <a:endParaRPr lang="en-AU" sz="2400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324600" y="2286000"/>
            <a:ext cx="2209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latin typeface="+mn-lt"/>
              </a:rPr>
              <a:t>Recall or recognition of specific information</a:t>
            </a:r>
            <a:endParaRPr lang="en-AU" sz="2200" b="1" dirty="0">
              <a:latin typeface="+mn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953000" y="4114798"/>
            <a:ext cx="3886200" cy="2252977"/>
            <a:chOff x="5257800" y="3986210"/>
            <a:chExt cx="3886200" cy="2253626"/>
          </a:xfrm>
        </p:grpSpPr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5257800" y="4038600"/>
              <a:ext cx="3429000" cy="220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>
                  <a:latin typeface="+mn-lt"/>
                </a:rPr>
                <a:t>Products </a:t>
              </a:r>
              <a:r>
                <a:rPr lang="en-US" sz="2200" b="1" dirty="0" smtClean="0">
                  <a:latin typeface="+mn-lt"/>
                </a:rPr>
                <a:t>include</a:t>
              </a:r>
              <a:endParaRPr lang="en-US" sz="2200" b="1" dirty="0">
                <a:latin typeface="+mn-lt"/>
              </a:endParaRPr>
            </a:p>
            <a:p>
              <a:pPr indent="-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Quiz</a:t>
              </a:r>
            </a:p>
            <a:p>
              <a:pPr indent="-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</a:t>
              </a:r>
              <a:r>
                <a:rPr lang="en-US" sz="2200" b="1" dirty="0" smtClean="0">
                  <a:latin typeface="+mn-lt"/>
                </a:rPr>
                <a:t>Def</a:t>
              </a:r>
              <a:endParaRPr lang="en-US" sz="2200" b="1" dirty="0">
                <a:latin typeface="+mn-lt"/>
              </a:endParaRPr>
            </a:p>
            <a:p>
              <a:pPr indent="-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Fact</a:t>
              </a:r>
            </a:p>
            <a:p>
              <a:pPr indent="-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Test</a:t>
              </a:r>
            </a:p>
            <a:p>
              <a:pPr>
                <a:spcBef>
                  <a:spcPct val="50000"/>
                </a:spcBef>
              </a:pPr>
              <a:endParaRPr lang="en-AU" dirty="0">
                <a:solidFill>
                  <a:schemeClr val="accent2"/>
                </a:solidFill>
              </a:endParaRPr>
            </a:p>
          </p:txBody>
        </p:sp>
        <p:sp>
          <p:nvSpPr>
            <p:cNvPr id="35849" name="Text Box 8"/>
            <p:cNvSpPr txBox="1">
              <a:spLocks noChangeArrowheads="1"/>
            </p:cNvSpPr>
            <p:nvPr/>
          </p:nvSpPr>
          <p:spPr bwMode="auto">
            <a:xfrm>
              <a:off x="7010400" y="3986210"/>
              <a:ext cx="2133600" cy="2093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solidFill>
                  <a:schemeClr val="accent2"/>
                </a:solidFill>
              </a:endParaRPr>
            </a:p>
            <a:p>
              <a:pPr indent="-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 smtClean="0">
                  <a:latin typeface="+mn-lt"/>
                </a:rPr>
                <a:t>Label</a:t>
              </a:r>
              <a:endParaRPr lang="en-US" sz="2200" b="1" dirty="0">
                <a:latin typeface="+mn-lt"/>
              </a:endParaRPr>
            </a:p>
            <a:p>
              <a:pPr indent="-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List</a:t>
              </a:r>
            </a:p>
            <a:p>
              <a:pPr indent="-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Reproduction</a:t>
              </a:r>
            </a:p>
            <a:p>
              <a:pPr indent="-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Vocabulary </a:t>
              </a:r>
            </a:p>
            <a:p>
              <a:pPr>
                <a:spcBef>
                  <a:spcPct val="50000"/>
                </a:spcBef>
              </a:pPr>
              <a:endParaRPr lang="en-A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2506606"/>
            <a:ext cx="4495800" cy="373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AA4F4"/>
                </a:solidFill>
                <a:latin typeface="+mn-lt"/>
              </a:rPr>
              <a:t>List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Memorize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Show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AA4F4"/>
                </a:solidFill>
                <a:latin typeface="+mn-lt"/>
              </a:rPr>
              <a:t>Locate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Distinguish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AA4F4"/>
                </a:solidFill>
                <a:latin typeface="+mn-lt"/>
              </a:rPr>
              <a:t>Reproduce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Repeat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AA4F4"/>
                </a:solidFill>
                <a:latin typeface="+mn-lt"/>
              </a:rPr>
              <a:t>Label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Recall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AA4F4"/>
                </a:solidFill>
                <a:latin typeface="+mn-lt"/>
              </a:rPr>
              <a:t>Group</a:t>
            </a:r>
          </a:p>
          <a:p>
            <a:pPr>
              <a:lnSpc>
                <a:spcPct val="70000"/>
              </a:lnSpc>
            </a:pPr>
            <a:endParaRPr lang="en-AU" sz="2400" dirty="0">
              <a:solidFill>
                <a:srgbClr val="C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1524000"/>
            <a:ext cx="8686800" cy="457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A4F4"/>
                </a:solidFill>
                <a:effectLst/>
                <a:uLnTx/>
                <a:uFillTx/>
                <a:latin typeface="+mn-lt"/>
                <a:ea typeface="+mj-ea"/>
                <a:cs typeface="Narkisim" pitchFamily="34" charset="-79"/>
              </a:rPr>
              <a:t>List, locate, reproduce, choose/ Define, reproduction?</a:t>
            </a:r>
            <a:endParaRPr kumimoji="0" lang="en-AU" sz="2200" b="1" i="0" u="none" strike="noStrike" kern="1200" cap="none" spc="0" normalizeH="0" baseline="0" noProof="0" dirty="0" smtClean="0">
              <a:ln>
                <a:noFill/>
              </a:ln>
              <a:solidFill>
                <a:srgbClr val="FAA4F4"/>
              </a:solidFill>
              <a:effectLst/>
              <a:uLnTx/>
              <a:uFillTx/>
              <a:latin typeface="+mn-lt"/>
              <a:ea typeface="+mj-ea"/>
              <a:cs typeface="Narkisim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BT: Cognitive-Domain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" y="1219200"/>
            <a:ext cx="8915400" cy="5156200"/>
            <a:chOff x="152400" y="1371600"/>
            <a:chExt cx="8915400" cy="5156200"/>
          </a:xfrm>
        </p:grpSpPr>
        <p:graphicFrame>
          <p:nvGraphicFramePr>
            <p:cNvPr id="5" name="Diagram 4"/>
            <p:cNvGraphicFramePr/>
            <p:nvPr/>
          </p:nvGraphicFramePr>
          <p:xfrm>
            <a:off x="990600" y="1371600"/>
            <a:ext cx="6858000" cy="515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800600" y="1600200"/>
              <a:ext cx="2369559" cy="52322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Making Ds, sp views, </a:t>
              </a:r>
            </a:p>
            <a:p>
              <a:pPr algn="ctr"/>
              <a:r>
                <a:rPr lang="en-US" sz="1400" b="1" dirty="0" smtClean="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req values-understanding</a:t>
              </a:r>
              <a:endParaRPr lang="en-US" sz="1400" b="1" dirty="0">
                <a:solidFill>
                  <a:srgbClr val="66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2579" y="2438400"/>
              <a:ext cx="2082621" cy="52322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Combining info to </a:t>
              </a:r>
            </a:p>
            <a:p>
              <a:pPr algn="ctr"/>
              <a:r>
                <a:rPr lang="en-US" sz="1400" b="1" dirty="0" smtClean="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form a unique product</a:t>
              </a:r>
              <a:endParaRPr lang="en-US" sz="1400" b="1" dirty="0">
                <a:solidFill>
                  <a:srgbClr val="66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3210580"/>
              <a:ext cx="2760692" cy="52322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Id components, </a:t>
              </a: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arrangement, logic, semantics</a:t>
              </a:r>
              <a:endPara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4038600"/>
              <a:ext cx="1715533" cy="52322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Using info </a:t>
              </a: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to solve problems</a:t>
              </a:r>
              <a:endPara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5039380"/>
              <a:ext cx="2173993" cy="52322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FF99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99FF"/>
                  </a:solidFill>
                  <a:latin typeface="Arial" pitchFamily="34" charset="0"/>
                  <a:cs typeface="Arial" pitchFamily="34" charset="0"/>
                </a:rPr>
                <a:t>Restating own words, </a:t>
              </a:r>
            </a:p>
            <a:p>
              <a:pPr algn="ctr"/>
              <a:r>
                <a:rPr lang="en-US" sz="1400" b="1" dirty="0" smtClean="0">
                  <a:solidFill>
                    <a:srgbClr val="FF99FF"/>
                  </a:solidFill>
                  <a:latin typeface="Arial" pitchFamily="34" charset="0"/>
                  <a:cs typeface="Arial" pitchFamily="34" charset="0"/>
                </a:rPr>
                <a:t>Sumarising, translating</a:t>
              </a:r>
              <a:endParaRPr lang="en-US" sz="1400" b="1" dirty="0">
                <a:solidFill>
                  <a:srgbClr val="FF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5791200"/>
              <a:ext cx="1239443" cy="52322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FF99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99FF"/>
                  </a:solidFill>
                  <a:latin typeface="Arial" pitchFamily="34" charset="0"/>
                  <a:cs typeface="Arial" pitchFamily="34" charset="0"/>
                </a:rPr>
                <a:t>Memorizing </a:t>
              </a:r>
            </a:p>
            <a:p>
              <a:pPr algn="ctr"/>
              <a:r>
                <a:rPr lang="en-US" sz="1400" b="1" dirty="0" smtClean="0">
                  <a:solidFill>
                    <a:srgbClr val="FF99FF"/>
                  </a:solidFill>
                  <a:latin typeface="Arial" pitchFamily="34" charset="0"/>
                  <a:cs typeface="Arial" pitchFamily="34" charset="0"/>
                </a:rPr>
                <a:t>verbatim</a:t>
              </a:r>
              <a:endParaRPr lang="en-US" sz="1400" b="1" dirty="0">
                <a:solidFill>
                  <a:srgbClr val="FF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7997978" y="5489422"/>
              <a:ext cx="1228221" cy="307777"/>
            </a:xfrm>
            <a:prstGeom prst="rect">
              <a:avLst/>
            </a:prstGeom>
            <a:noFill/>
            <a:ln>
              <a:solidFill>
                <a:srgbClr val="FF99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99FF"/>
                  </a:solidFill>
                  <a:latin typeface="Arial" pitchFamily="34" charset="0"/>
                  <a:cs typeface="Arial" pitchFamily="34" charset="0"/>
                </a:rPr>
                <a:t>High School</a:t>
              </a:r>
              <a:endParaRPr lang="en-US" sz="1400" b="1" dirty="0">
                <a:solidFill>
                  <a:srgbClr val="FF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7850730" y="3728693"/>
              <a:ext cx="15167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Under-graduate</a:t>
              </a:r>
              <a:endParaRPr lang="en-US" sz="14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7723005" y="2030595"/>
              <a:ext cx="16257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Graduate-School</a:t>
              </a:r>
              <a:endPara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8839200" y="3124200"/>
              <a:ext cx="228600" cy="1524000"/>
            </a:xfrm>
            <a:prstGeom prst="rightBrac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8763000" y="1371600"/>
              <a:ext cx="228600" cy="1524000"/>
            </a:xfrm>
            <a:prstGeom prst="rightBrac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8763000" y="4876800"/>
              <a:ext cx="228600" cy="1524000"/>
            </a:xfrm>
            <a:prstGeom prst="rightBrace">
              <a:avLst/>
            </a:prstGeom>
            <a:ln w="38100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9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FFFF00"/>
                </a:solidFill>
              </a:rPr>
              <a:t>The best classroom-roles for Remembering?</a:t>
            </a:r>
            <a:endParaRPr lang="en-AU" sz="2200" dirty="0" smtClean="0">
              <a:solidFill>
                <a:srgbClr val="FFFF00"/>
              </a:solidFill>
            </a:endParaRPr>
          </a:p>
        </p:txBody>
      </p:sp>
      <p:sp>
        <p:nvSpPr>
          <p:cNvPr id="399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3400" y="2332037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 smtClean="0"/>
              <a:t>Teacher roles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AA4F4"/>
                </a:solidFill>
              </a:rPr>
              <a:t>Directs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AA4F4"/>
                </a:solidFill>
              </a:rPr>
              <a:t>Tells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AA4F4"/>
                </a:solidFill>
              </a:rPr>
              <a:t>Shows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AA4F4"/>
                </a:solidFill>
              </a:rPr>
              <a:t>Examines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AA4F4"/>
                </a:solidFill>
              </a:rPr>
              <a:t>Questions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Evaluates </a:t>
            </a:r>
            <a:endParaRPr lang="en-AU" sz="2400" b="1" dirty="0" smtClean="0"/>
          </a:p>
        </p:txBody>
      </p:sp>
      <p:sp>
        <p:nvSpPr>
          <p:cNvPr id="3994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276600" y="2209800"/>
            <a:ext cx="4038600" cy="422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 smtClean="0"/>
              <a:t>Student roles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Responds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Absorbs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Remembers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AA4F4"/>
                </a:solidFill>
              </a:rPr>
              <a:t>Recognizes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Memorizes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Defines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AA4F4"/>
                </a:solidFill>
              </a:rPr>
              <a:t>Describes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Retells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AA4F4"/>
                </a:solidFill>
              </a:rPr>
              <a:t>Passive recipient</a:t>
            </a:r>
            <a:endParaRPr lang="en-AU" sz="2400" b="1" dirty="0" smtClean="0">
              <a:solidFill>
                <a:srgbClr val="FAA4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B2852-5249-4547-BABE-FB8691F1AC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Remembering: </a:t>
            </a:r>
            <a:r>
              <a:rPr lang="en-US" dirty="0" smtClean="0"/>
              <a:t>The best </a:t>
            </a:r>
            <a:r>
              <a:rPr lang="en-AU" dirty="0" smtClean="0"/>
              <a:t>potential activities and products? An</a:t>
            </a:r>
            <a:endParaRPr lang="en-AU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 anchor="t">
            <a:normAutofit/>
          </a:bodyPr>
          <a:lstStyle/>
          <a:p>
            <a:pPr lvl="1"/>
            <a:r>
              <a:rPr lang="en-AU" dirty="0" smtClean="0"/>
              <a:t>Make a </a:t>
            </a:r>
            <a:r>
              <a:rPr lang="en-AU" dirty="0" smtClean="0">
                <a:solidFill>
                  <a:srgbClr val="FAA4F4"/>
                </a:solidFill>
              </a:rPr>
              <a:t>story map </a:t>
            </a:r>
            <a:r>
              <a:rPr lang="en-AU" dirty="0" smtClean="0"/>
              <a:t>showing main events of story</a:t>
            </a:r>
          </a:p>
          <a:p>
            <a:pPr lvl="1"/>
            <a:r>
              <a:rPr lang="en-AU" dirty="0" smtClean="0"/>
              <a:t>Make a </a:t>
            </a:r>
            <a:r>
              <a:rPr lang="en-AU" dirty="0" smtClean="0">
                <a:solidFill>
                  <a:srgbClr val="FAA4F4"/>
                </a:solidFill>
              </a:rPr>
              <a:t>time line </a:t>
            </a:r>
            <a:r>
              <a:rPr lang="en-AU" dirty="0" smtClean="0"/>
              <a:t>of your typical day</a:t>
            </a:r>
          </a:p>
          <a:p>
            <a:pPr lvl="1"/>
            <a:r>
              <a:rPr lang="en-AU" dirty="0" smtClean="0"/>
              <a:t>Make a </a:t>
            </a:r>
            <a:r>
              <a:rPr lang="en-AU" dirty="0" smtClean="0">
                <a:solidFill>
                  <a:srgbClr val="FAA4F4"/>
                </a:solidFill>
              </a:rPr>
              <a:t>concept map </a:t>
            </a:r>
            <a:r>
              <a:rPr lang="en-AU" dirty="0" smtClean="0"/>
              <a:t>of the topic</a:t>
            </a:r>
          </a:p>
          <a:p>
            <a:pPr lvl="1"/>
            <a:r>
              <a:rPr lang="en-AU" dirty="0" smtClean="0"/>
              <a:t>What </a:t>
            </a:r>
            <a:r>
              <a:rPr lang="en-AU" dirty="0" smtClean="0">
                <a:solidFill>
                  <a:srgbClr val="FAA4F4"/>
                </a:solidFill>
              </a:rPr>
              <a:t>characters</a:t>
            </a:r>
            <a:r>
              <a:rPr lang="en-AU" dirty="0" smtClean="0"/>
              <a:t> were in the story?</a:t>
            </a:r>
          </a:p>
          <a:p>
            <a:pPr lvl="1"/>
            <a:r>
              <a:rPr lang="en-AU" dirty="0" smtClean="0">
                <a:solidFill>
                  <a:srgbClr val="FAA4F4"/>
                </a:solidFill>
              </a:rPr>
              <a:t>Recite</a:t>
            </a:r>
            <a:r>
              <a:rPr lang="en-AU" dirty="0" smtClean="0"/>
              <a:t> a poem you have learnt?</a:t>
            </a:r>
          </a:p>
          <a:p>
            <a:pPr lvl="1"/>
            <a:r>
              <a:rPr lang="en-AU" dirty="0" smtClean="0"/>
              <a:t>Explain a particular para, sub-topic, character?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AU" dirty="0" smtClean="0"/>
              <a:t>Define Understanding? K/ C</a:t>
            </a:r>
            <a:br>
              <a:rPr lang="en-AU" dirty="0" smtClean="0"/>
            </a:br>
            <a:r>
              <a:rPr lang="en-AU" dirty="0" smtClean="0"/>
              <a:t>Understanding: The best verbs? An</a:t>
            </a:r>
            <a:endParaRPr lang="en-A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Grasps info-meaning </a:t>
            </a:r>
            <a:r>
              <a:rPr lang="en-US" dirty="0" smtClean="0">
                <a:solidFill>
                  <a:srgbClr val="FAA4F4"/>
                </a:solidFill>
              </a:rPr>
              <a:t>by interpreting/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AA4F4"/>
                </a:solidFill>
              </a:rPr>
              <a:t>translating</a:t>
            </a:r>
            <a:endParaRPr lang="en-AU" dirty="0"/>
          </a:p>
          <a:p>
            <a:pPr lvl="1">
              <a:defRPr/>
            </a:pPr>
            <a:r>
              <a:rPr lang="en-AU" dirty="0"/>
              <a:t>Interpreting</a:t>
            </a:r>
          </a:p>
          <a:p>
            <a:pPr lvl="1">
              <a:defRPr/>
            </a:pPr>
            <a:r>
              <a:rPr lang="en-AU" dirty="0"/>
              <a:t>Exemplifying</a:t>
            </a:r>
          </a:p>
          <a:p>
            <a:pPr lvl="1">
              <a:defRPr/>
            </a:pPr>
            <a:r>
              <a:rPr lang="en-AU" dirty="0"/>
              <a:t>Summarising</a:t>
            </a:r>
          </a:p>
          <a:p>
            <a:pPr lvl="1">
              <a:defRPr/>
            </a:pPr>
            <a:r>
              <a:rPr lang="en-AU" dirty="0"/>
              <a:t>Inferring</a:t>
            </a:r>
          </a:p>
          <a:p>
            <a:pPr lvl="1">
              <a:defRPr/>
            </a:pPr>
            <a:r>
              <a:rPr lang="en-AU" dirty="0"/>
              <a:t>Paraphrasing</a:t>
            </a:r>
          </a:p>
          <a:p>
            <a:pPr lvl="1">
              <a:defRPr/>
            </a:pPr>
            <a:r>
              <a:rPr lang="en-AU" dirty="0"/>
              <a:t>Classifying</a:t>
            </a:r>
          </a:p>
          <a:p>
            <a:pPr lvl="1">
              <a:defRPr/>
            </a:pPr>
            <a:r>
              <a:rPr lang="en-AU" dirty="0">
                <a:solidFill>
                  <a:srgbClr val="FAA4F4"/>
                </a:solidFill>
              </a:rPr>
              <a:t>Comparing</a:t>
            </a:r>
          </a:p>
          <a:p>
            <a:pPr lvl="1">
              <a:defRPr/>
            </a:pPr>
            <a:r>
              <a:rPr lang="en-AU" dirty="0">
                <a:solidFill>
                  <a:srgbClr val="FAA4F4"/>
                </a:solidFill>
              </a:rPr>
              <a:t>Explaining</a:t>
            </a:r>
          </a:p>
          <a:p>
            <a:pPr>
              <a:defRPr/>
            </a:pPr>
            <a:r>
              <a:rPr lang="en-AU" sz="2800" dirty="0"/>
              <a:t> </a:t>
            </a:r>
            <a:r>
              <a:rPr lang="en-AU" sz="2200" dirty="0" smtClean="0"/>
              <a:t>Can </a:t>
            </a:r>
            <a:r>
              <a:rPr lang="en-AU" sz="2200" dirty="0"/>
              <a:t>you </a:t>
            </a:r>
            <a:r>
              <a:rPr lang="en-AU" sz="2200" dirty="0">
                <a:solidFill>
                  <a:srgbClr val="FAA4F4"/>
                </a:solidFill>
              </a:rPr>
              <a:t>explain ideas or concepts</a:t>
            </a:r>
            <a:r>
              <a:rPr lang="en-AU" sz="2200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5410200" y="990600"/>
            <a:ext cx="3429000" cy="2971800"/>
          </a:xfrm>
          <a:prstGeom prst="irregularSeal1">
            <a:avLst/>
          </a:prstGeom>
          <a:gradFill rotWithShape="1">
            <a:gsLst>
              <a:gs pos="0">
                <a:schemeClr val="accent2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/>
          <a:lstStyle/>
          <a:p>
            <a:pPr algn="l"/>
            <a:r>
              <a:rPr lang="en-US" dirty="0" smtClean="0"/>
              <a:t>Understanding: The best verbs and products? An</a:t>
            </a:r>
            <a:endParaRPr lang="en-AU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971800" y="1295400"/>
            <a:ext cx="23622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</a:t>
            </a:r>
            <a:r>
              <a:rPr lang="en-US" sz="2000" b="1" dirty="0">
                <a:solidFill>
                  <a:srgbClr val="FAA4F4"/>
                </a:solidFill>
                <a:latin typeface="+mn-lt"/>
              </a:rPr>
              <a:t>Describe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Report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Recognise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Observe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Account for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Give </a:t>
            </a:r>
            <a:r>
              <a:rPr lang="en-US" sz="2000" b="1" dirty="0" smtClean="0">
                <a:latin typeface="+mn-lt"/>
              </a:rPr>
              <a:t>main idea</a:t>
            </a:r>
            <a:endParaRPr lang="en-US" sz="2000" b="1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buFontTx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AU" sz="2000" dirty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248400" y="1828800"/>
            <a:ext cx="182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+mn-lt"/>
              </a:rPr>
              <a:t>Understanding of given information</a:t>
            </a:r>
            <a:endParaRPr lang="en-AU" sz="2000" b="1" dirty="0">
              <a:latin typeface="+mn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257800" y="4190999"/>
            <a:ext cx="3886200" cy="2552700"/>
            <a:chOff x="3312" y="2640"/>
            <a:chExt cx="2448" cy="1608"/>
          </a:xfrm>
        </p:grpSpPr>
        <p:sp>
          <p:nvSpPr>
            <p:cNvPr id="39944" name="Text Box 7"/>
            <p:cNvSpPr txBox="1">
              <a:spLocks noChangeArrowheads="1"/>
            </p:cNvSpPr>
            <p:nvPr/>
          </p:nvSpPr>
          <p:spPr bwMode="auto">
            <a:xfrm>
              <a:off x="3312" y="2640"/>
              <a:ext cx="2160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latin typeface="+mn-lt"/>
                </a:rPr>
                <a:t>Products </a:t>
              </a:r>
              <a:r>
                <a:rPr lang="en-US" sz="2000" b="1" dirty="0" smtClean="0">
                  <a:latin typeface="+mn-lt"/>
                </a:rPr>
                <a:t>include</a:t>
              </a:r>
              <a:endParaRPr lang="en-US" sz="2000" dirty="0">
                <a:latin typeface="+mn-lt"/>
              </a:endParaRPr>
            </a:p>
            <a:p>
              <a:pPr indent="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 smtClean="0">
                  <a:latin typeface="+mn-lt"/>
                </a:rPr>
                <a:t>Summary</a:t>
              </a:r>
              <a:endParaRPr lang="en-US" sz="2000" b="1" dirty="0">
                <a:latin typeface="+mn-lt"/>
              </a:endParaRPr>
            </a:p>
            <a:p>
              <a:pPr indent="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>
                  <a:latin typeface="+mn-lt"/>
                </a:rPr>
                <a:t> Collection</a:t>
              </a:r>
            </a:p>
            <a:p>
              <a:pPr indent="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>
                  <a:latin typeface="+mn-lt"/>
                </a:rPr>
                <a:t> </a:t>
              </a:r>
              <a:r>
                <a:rPr lang="en-US" sz="2000" b="1" dirty="0">
                  <a:solidFill>
                    <a:srgbClr val="FAA4F4"/>
                  </a:solidFill>
                  <a:latin typeface="+mn-lt"/>
                </a:rPr>
                <a:t>Explanation</a:t>
              </a:r>
            </a:p>
            <a:p>
              <a:pPr indent="27432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>
                  <a:latin typeface="+mn-lt"/>
                </a:rPr>
                <a:t> Show and tell</a:t>
              </a:r>
            </a:p>
            <a:p>
              <a:pPr>
                <a:spcBef>
                  <a:spcPct val="50000"/>
                </a:spcBef>
              </a:pPr>
              <a:endParaRPr lang="en-AU" sz="2000" dirty="0">
                <a:solidFill>
                  <a:schemeClr val="accent2"/>
                </a:solidFill>
              </a:endParaRPr>
            </a:p>
          </p:txBody>
        </p:sp>
        <p:sp>
          <p:nvSpPr>
            <p:cNvPr id="39945" name="Text Box 8"/>
            <p:cNvSpPr txBox="1">
              <a:spLocks noChangeArrowheads="1"/>
            </p:cNvSpPr>
            <p:nvPr/>
          </p:nvSpPr>
          <p:spPr bwMode="auto">
            <a:xfrm>
              <a:off x="4560" y="2736"/>
              <a:ext cx="1200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>
                <a:solidFill>
                  <a:schemeClr val="accent2"/>
                </a:solidFill>
              </a:endParaRPr>
            </a:p>
            <a:p>
              <a:pPr indent="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dirty="0"/>
                <a:t> </a:t>
              </a:r>
              <a:r>
                <a:rPr lang="en-US" sz="2000" b="1" dirty="0">
                  <a:latin typeface="+mn-lt"/>
                </a:rPr>
                <a:t>Example</a:t>
              </a:r>
            </a:p>
            <a:p>
              <a:pPr indent="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>
                  <a:latin typeface="+mn-lt"/>
                </a:rPr>
                <a:t> </a:t>
              </a:r>
              <a:r>
                <a:rPr lang="en-US" sz="2000" b="1" dirty="0">
                  <a:solidFill>
                    <a:srgbClr val="FAA4F4"/>
                  </a:solidFill>
                  <a:latin typeface="+mn-lt"/>
                </a:rPr>
                <a:t>Quiz</a:t>
              </a:r>
            </a:p>
            <a:p>
              <a:pPr indent="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>
                  <a:latin typeface="+mn-lt"/>
                </a:rPr>
                <a:t> List</a:t>
              </a:r>
            </a:p>
            <a:p>
              <a:pPr indent="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>
                  <a:latin typeface="+mn-lt"/>
                </a:rPr>
                <a:t> Label</a:t>
              </a:r>
            </a:p>
            <a:p>
              <a:pPr indent="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>
                  <a:latin typeface="+mn-lt"/>
                </a:rPr>
                <a:t> Outline </a:t>
              </a:r>
            </a:p>
            <a:p>
              <a:pPr>
                <a:spcBef>
                  <a:spcPct val="50000"/>
                </a:spcBef>
              </a:pPr>
              <a:endParaRPr lang="en-AU" sz="2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3018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2514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smtClean="0">
                <a:latin typeface="+mn-lt"/>
              </a:rPr>
              <a:t>Restate</a:t>
            </a:r>
            <a:endParaRPr lang="en-US" sz="2000" b="1" dirty="0">
              <a:latin typeface="+mn-lt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Identify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Discuss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Retell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Translate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Give examples of            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</a:t>
            </a:r>
            <a:r>
              <a:rPr lang="en-US" sz="2000" b="1" dirty="0">
                <a:solidFill>
                  <a:srgbClr val="FAA4F4"/>
                </a:solidFill>
                <a:latin typeface="+mn-lt"/>
              </a:rPr>
              <a:t>Paraphrase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</a:t>
            </a:r>
            <a:r>
              <a:rPr lang="en-US" sz="2000" b="1" dirty="0">
                <a:solidFill>
                  <a:srgbClr val="FAA4F4"/>
                </a:solidFill>
                <a:latin typeface="+mn-lt"/>
              </a:rPr>
              <a:t>Reorganise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accent2"/>
                </a:solidFill>
              </a:rPr>
              <a:t>  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A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32774" grpId="0"/>
      <p:bldP spid="430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Best Classroom Roles for Understanding? An</a:t>
            </a:r>
            <a:endParaRPr lang="en-AU" sz="2000" dirty="0" smtClean="0">
              <a:solidFill>
                <a:srgbClr val="FFFF00"/>
              </a:solidFill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 dirty="0" smtClean="0"/>
              <a:t>Teacher roles</a:t>
            </a:r>
          </a:p>
          <a:p>
            <a:pPr>
              <a:buFontTx/>
              <a:buNone/>
            </a:pPr>
            <a:endParaRPr lang="en-US" b="1" u="sng" dirty="0" smtClean="0"/>
          </a:p>
          <a:p>
            <a:r>
              <a:rPr lang="en-US" b="1" dirty="0" smtClean="0">
                <a:solidFill>
                  <a:srgbClr val="FAA4F4"/>
                </a:solidFill>
              </a:rPr>
              <a:t>Demonstrates</a:t>
            </a:r>
          </a:p>
          <a:p>
            <a:r>
              <a:rPr lang="en-US" b="1" dirty="0" smtClean="0"/>
              <a:t>Listens</a:t>
            </a:r>
          </a:p>
          <a:p>
            <a:r>
              <a:rPr lang="en-US" b="1" dirty="0" smtClean="0">
                <a:solidFill>
                  <a:srgbClr val="FAA4F4"/>
                </a:solidFill>
              </a:rPr>
              <a:t>Questions</a:t>
            </a:r>
          </a:p>
          <a:p>
            <a:r>
              <a:rPr lang="en-US" b="1" dirty="0" smtClean="0">
                <a:solidFill>
                  <a:srgbClr val="FAA4F4"/>
                </a:solidFill>
              </a:rPr>
              <a:t>Compares</a:t>
            </a:r>
          </a:p>
          <a:p>
            <a:r>
              <a:rPr lang="en-US" b="1" dirty="0" smtClean="0"/>
              <a:t>Examines  </a:t>
            </a:r>
            <a:endParaRPr lang="en-AU" b="1" dirty="0" smtClean="0"/>
          </a:p>
        </p:txBody>
      </p:sp>
      <p:sp>
        <p:nvSpPr>
          <p:cNvPr id="67587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u="sng" dirty="0" smtClean="0"/>
              <a:t>Student roles</a:t>
            </a:r>
          </a:p>
          <a:p>
            <a:pPr>
              <a:buFontTx/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FAA4F4"/>
                </a:solidFill>
              </a:rPr>
              <a:t>Explains</a:t>
            </a:r>
          </a:p>
          <a:p>
            <a:r>
              <a:rPr lang="en-US" b="1" dirty="0" smtClean="0">
                <a:solidFill>
                  <a:srgbClr val="FAA4F4"/>
                </a:solidFill>
              </a:rPr>
              <a:t>Describes</a:t>
            </a:r>
          </a:p>
          <a:p>
            <a:r>
              <a:rPr lang="en-US" b="1" dirty="0" smtClean="0"/>
              <a:t>Restates</a:t>
            </a:r>
          </a:p>
          <a:p>
            <a:r>
              <a:rPr lang="en-US" b="1" dirty="0" smtClean="0"/>
              <a:t>Translates</a:t>
            </a:r>
          </a:p>
          <a:p>
            <a:r>
              <a:rPr lang="en-US" b="1" dirty="0" smtClean="0"/>
              <a:t>Demonstrates</a:t>
            </a:r>
          </a:p>
          <a:p>
            <a:r>
              <a:rPr lang="en-US" b="1" dirty="0" smtClean="0">
                <a:solidFill>
                  <a:srgbClr val="FAA4F4"/>
                </a:solidFill>
              </a:rPr>
              <a:t>Active participant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B2852-5249-4547-BABE-FB8691F1AC4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uiExpand="1"/>
      <p:bldP spid="675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Understanding: </a:t>
            </a:r>
            <a:r>
              <a:rPr lang="en-US" dirty="0" smtClean="0"/>
              <a:t>Best </a:t>
            </a:r>
            <a:r>
              <a:rPr lang="en-AU" dirty="0" smtClean="0"/>
              <a:t>potential activities and products? An</a:t>
            </a:r>
            <a:endParaRPr lang="en-AU" dirty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830763"/>
          </a:xfrm>
        </p:spPr>
        <p:txBody>
          <a:bodyPr>
            <a:normAutofit/>
          </a:bodyPr>
          <a:lstStyle/>
          <a:p>
            <a:r>
              <a:rPr lang="en-AU" sz="2000" dirty="0" smtClean="0"/>
              <a:t>Write in your </a:t>
            </a:r>
            <a:r>
              <a:rPr lang="en-AU" sz="2000" dirty="0" smtClean="0">
                <a:solidFill>
                  <a:srgbClr val="FF99FF"/>
                </a:solidFill>
              </a:rPr>
              <a:t>own words</a:t>
            </a:r>
            <a:r>
              <a:rPr lang="en-AU" sz="2000" dirty="0" smtClean="0"/>
              <a:t>…</a:t>
            </a:r>
          </a:p>
          <a:p>
            <a:r>
              <a:rPr lang="en-AU" sz="2000" dirty="0" smtClean="0">
                <a:solidFill>
                  <a:srgbClr val="FF99FF"/>
                </a:solidFill>
              </a:rPr>
              <a:t>Cut out</a:t>
            </a:r>
            <a:r>
              <a:rPr lang="en-AU" sz="2000" dirty="0" smtClean="0"/>
              <a:t>, or draw </a:t>
            </a:r>
            <a:r>
              <a:rPr lang="en-AU" sz="2000" dirty="0" smtClean="0">
                <a:solidFill>
                  <a:srgbClr val="FF99FF"/>
                </a:solidFill>
              </a:rPr>
              <a:t>pictures</a:t>
            </a:r>
            <a:r>
              <a:rPr lang="en-AU" sz="2000" dirty="0" smtClean="0"/>
              <a:t>: Illustrate a particular event in story</a:t>
            </a:r>
          </a:p>
          <a:p>
            <a:r>
              <a:rPr lang="en-AU" sz="2000" dirty="0" smtClean="0"/>
              <a:t>Make a </a:t>
            </a:r>
            <a:r>
              <a:rPr lang="en-AU" sz="2000" dirty="0" smtClean="0">
                <a:solidFill>
                  <a:srgbClr val="FF99FF"/>
                </a:solidFill>
              </a:rPr>
              <a:t>cartoon strip </a:t>
            </a:r>
            <a:r>
              <a:rPr lang="en-AU" sz="2000" dirty="0" smtClean="0"/>
              <a:t>showing the sequence of events in the story</a:t>
            </a:r>
          </a:p>
          <a:p>
            <a:r>
              <a:rPr lang="en-AU" sz="2000" dirty="0" smtClean="0"/>
              <a:t>Write and </a:t>
            </a:r>
            <a:r>
              <a:rPr lang="en-AU" sz="2000" dirty="0" smtClean="0">
                <a:solidFill>
                  <a:srgbClr val="FF99FF"/>
                </a:solidFill>
              </a:rPr>
              <a:t>perform a play </a:t>
            </a:r>
            <a:r>
              <a:rPr lang="en-AU" sz="2000" dirty="0" smtClean="0"/>
              <a:t>based on the story</a:t>
            </a:r>
          </a:p>
          <a:p>
            <a:r>
              <a:rPr lang="en-AU" sz="2000" dirty="0" smtClean="0"/>
              <a:t>Write a </a:t>
            </a:r>
            <a:r>
              <a:rPr lang="en-AU" sz="2000" dirty="0" smtClean="0">
                <a:solidFill>
                  <a:srgbClr val="FF99FF"/>
                </a:solidFill>
              </a:rPr>
              <a:t>brief outline </a:t>
            </a:r>
            <a:r>
              <a:rPr lang="en-AU" sz="2000" dirty="0" smtClean="0"/>
              <a:t>to explain this story to someone else</a:t>
            </a:r>
          </a:p>
          <a:p>
            <a:r>
              <a:rPr lang="en-AU" sz="2000" dirty="0" smtClean="0">
                <a:solidFill>
                  <a:srgbClr val="FF0000"/>
                </a:solidFill>
              </a:rPr>
              <a:t>Explain why character solved the problem in this particular way</a:t>
            </a:r>
          </a:p>
          <a:p>
            <a:r>
              <a:rPr lang="en-AU" sz="2000" dirty="0" smtClean="0"/>
              <a:t>Write a </a:t>
            </a:r>
            <a:r>
              <a:rPr lang="en-AU" sz="2000" dirty="0" smtClean="0">
                <a:solidFill>
                  <a:srgbClr val="FF99FF"/>
                </a:solidFill>
              </a:rPr>
              <a:t>summary</a:t>
            </a:r>
            <a:r>
              <a:rPr lang="en-AU" sz="2000" dirty="0" smtClean="0"/>
              <a:t> report of the event</a:t>
            </a:r>
          </a:p>
          <a:p>
            <a:r>
              <a:rPr lang="en-AU" sz="2000" dirty="0" smtClean="0">
                <a:solidFill>
                  <a:srgbClr val="FF99FF"/>
                </a:solidFill>
              </a:rPr>
              <a:t>Paraphrase</a:t>
            </a:r>
            <a:r>
              <a:rPr lang="en-AU" sz="2000" dirty="0" smtClean="0"/>
              <a:t> this chapter in the book</a:t>
            </a:r>
          </a:p>
          <a:p>
            <a:r>
              <a:rPr lang="en-AU" sz="2000" dirty="0" smtClean="0">
                <a:solidFill>
                  <a:srgbClr val="FF99FF"/>
                </a:solidFill>
              </a:rPr>
              <a:t>Retell</a:t>
            </a:r>
            <a:r>
              <a:rPr lang="en-AU" sz="2000" dirty="0" smtClean="0"/>
              <a:t> in your own words</a:t>
            </a:r>
          </a:p>
          <a:p>
            <a:endParaRPr lang="en-AU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AU" dirty="0" smtClean="0"/>
              <a:t>Define Applying? K/ C</a:t>
            </a:r>
            <a:br>
              <a:rPr lang="en-AU" dirty="0" smtClean="0"/>
            </a:br>
            <a:r>
              <a:rPr lang="en-AU" dirty="0" smtClean="0"/>
              <a:t>Applying: The best verbs?</a:t>
            </a:r>
            <a:endParaRPr lang="en-A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AU" dirty="0"/>
              <a:t> </a:t>
            </a:r>
            <a:endParaRPr lang="en-AU" dirty="0" smtClean="0"/>
          </a:p>
          <a:p>
            <a:pPr>
              <a:buFontTx/>
              <a:buNone/>
              <a:defRPr/>
            </a:pPr>
            <a:endParaRPr lang="en-AU" sz="2800" dirty="0" smtClean="0"/>
          </a:p>
          <a:p>
            <a:pPr>
              <a:defRPr/>
            </a:pPr>
            <a:r>
              <a:rPr lang="en-AU" dirty="0" smtClean="0">
                <a:solidFill>
                  <a:srgbClr val="FF99FF"/>
                </a:solidFill>
              </a:rPr>
              <a:t>Use</a:t>
            </a:r>
            <a:r>
              <a:rPr lang="en-AU" dirty="0" smtClean="0"/>
              <a:t> info </a:t>
            </a:r>
            <a:r>
              <a:rPr lang="en-AU" dirty="0"/>
              <a:t>in a </a:t>
            </a:r>
            <a:r>
              <a:rPr lang="en-AU" dirty="0" smtClean="0">
                <a:solidFill>
                  <a:srgbClr val="FF99FF"/>
                </a:solidFill>
              </a:rPr>
              <a:t>different context</a:t>
            </a:r>
            <a:endParaRPr lang="en-AU" dirty="0"/>
          </a:p>
          <a:p>
            <a:pPr lvl="1">
              <a:defRPr/>
            </a:pPr>
            <a:r>
              <a:rPr lang="en-AU" sz="2200" dirty="0" smtClean="0"/>
              <a:t>Implementing</a:t>
            </a:r>
            <a:endParaRPr lang="en-AU" sz="2200" dirty="0"/>
          </a:p>
          <a:p>
            <a:pPr lvl="1">
              <a:defRPr/>
            </a:pPr>
            <a:r>
              <a:rPr lang="en-AU" sz="2200" dirty="0"/>
              <a:t>Carrying out</a:t>
            </a:r>
          </a:p>
          <a:p>
            <a:pPr lvl="1">
              <a:defRPr/>
            </a:pPr>
            <a:r>
              <a:rPr lang="en-AU" sz="2200" dirty="0">
                <a:solidFill>
                  <a:srgbClr val="FAA4F4"/>
                </a:solidFill>
              </a:rPr>
              <a:t>Using</a:t>
            </a:r>
          </a:p>
          <a:p>
            <a:pPr lvl="1">
              <a:defRPr/>
            </a:pPr>
            <a:r>
              <a:rPr lang="en-AU" sz="2200" dirty="0" smtClean="0"/>
              <a:t>Executing</a:t>
            </a:r>
            <a:r>
              <a:rPr lang="en-AU" dirty="0"/>
              <a:t> </a:t>
            </a:r>
          </a:p>
          <a:p>
            <a:pPr>
              <a:defRPr/>
            </a:pPr>
            <a:r>
              <a:rPr lang="en-AU" dirty="0" smtClean="0"/>
              <a:t>Q: Use </a:t>
            </a:r>
            <a:r>
              <a:rPr lang="en-AU" dirty="0"/>
              <a:t>the information in another </a:t>
            </a:r>
            <a:r>
              <a:rPr lang="en-AU" dirty="0" smtClean="0"/>
              <a:t>familiar </a:t>
            </a:r>
            <a:r>
              <a:rPr lang="en-AU" dirty="0"/>
              <a:t>situation?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3012" name="Picture 4" descr="SO0108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14600"/>
            <a:ext cx="176795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AutoShape 2" descr="http://positivelypresent.com/.a/6a011168668cad970c017ee408b3d4970d-400w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5410200" y="533400"/>
            <a:ext cx="3429000" cy="2971800"/>
          </a:xfrm>
          <a:prstGeom prst="irregularSeal1">
            <a:avLst/>
          </a:prstGeom>
          <a:gradFill rotWithShape="1">
            <a:gsLst>
              <a:gs pos="0">
                <a:schemeClr val="accent2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/>
          <a:lstStyle/>
          <a:p>
            <a:pPr algn="l"/>
            <a:r>
              <a:rPr lang="en-US" dirty="0" smtClean="0"/>
              <a:t>Applying: The best verbs? An</a:t>
            </a:r>
            <a:endParaRPr lang="en-AU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3276600" y="1295400"/>
            <a:ext cx="4953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/>
              <a:t>  </a:t>
            </a:r>
            <a:r>
              <a:rPr lang="en-US" sz="2000" b="1" dirty="0">
                <a:latin typeface="+mn-lt"/>
              </a:rPr>
              <a:t>Paint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Compute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</a:t>
            </a:r>
            <a:r>
              <a:rPr lang="en-US" sz="2000" b="1" dirty="0">
                <a:solidFill>
                  <a:srgbClr val="FAA4F4"/>
                </a:solidFill>
                <a:latin typeface="+mn-lt"/>
              </a:rPr>
              <a:t>Solve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Collect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</a:t>
            </a:r>
            <a:r>
              <a:rPr lang="en-US" sz="2000" b="1" dirty="0" smtClean="0">
                <a:latin typeface="+mn-lt"/>
              </a:rPr>
              <a:t>Dramatize</a:t>
            </a:r>
            <a:endParaRPr lang="en-US" sz="2000" b="1" dirty="0">
              <a:latin typeface="+mn-lt"/>
            </a:endParaRP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Construct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  Adapt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AU" sz="2000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943600" y="1219200"/>
            <a:ext cx="243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Using strategies, concepts, principles and theories in new situations</a:t>
            </a:r>
            <a:endParaRPr lang="en-AU" b="1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257800" y="3962401"/>
            <a:ext cx="3886200" cy="2476876"/>
            <a:chOff x="5257800" y="3962400"/>
            <a:chExt cx="3886200" cy="2476283"/>
          </a:xfrm>
        </p:grpSpPr>
        <p:sp>
          <p:nvSpPr>
            <p:cNvPr id="44040" name="Text Box 7"/>
            <p:cNvSpPr txBox="1">
              <a:spLocks noChangeArrowheads="1"/>
            </p:cNvSpPr>
            <p:nvPr/>
          </p:nvSpPr>
          <p:spPr bwMode="auto">
            <a:xfrm>
              <a:off x="5257800" y="3962400"/>
              <a:ext cx="3429000" cy="2246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latin typeface="+mn-lt"/>
                </a:rPr>
                <a:t>Products </a:t>
              </a:r>
              <a:r>
                <a:rPr lang="en-US" sz="2000" b="1" dirty="0" smtClean="0">
                  <a:latin typeface="+mn-lt"/>
                </a:rPr>
                <a:t>include</a:t>
              </a:r>
              <a:endParaRPr lang="en-US" sz="2000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endParaRPr lang="en-US" sz="2000" dirty="0">
                <a:solidFill>
                  <a:schemeClr val="accent2"/>
                </a:solidFill>
                <a:latin typeface="+mn-lt"/>
              </a:endParaRPr>
            </a:p>
            <a:p>
              <a:pPr>
                <a:spcBef>
                  <a:spcPct val="50000"/>
                </a:spcBef>
              </a:pPr>
              <a:endParaRPr lang="en-AU" sz="20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44041" name="Text Box 8"/>
            <p:cNvSpPr txBox="1">
              <a:spLocks noChangeArrowheads="1"/>
            </p:cNvSpPr>
            <p:nvPr/>
          </p:nvSpPr>
          <p:spPr bwMode="auto">
            <a:xfrm>
              <a:off x="5867400" y="4038600"/>
              <a:ext cx="3276600" cy="240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dirty="0"/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dirty="0"/>
                <a:t> </a:t>
              </a:r>
              <a:r>
                <a:rPr lang="en-US" sz="2000" b="1" dirty="0">
                  <a:solidFill>
                    <a:srgbClr val="FAA4F4"/>
                  </a:solidFill>
                  <a:latin typeface="+mn-lt"/>
                </a:rPr>
                <a:t>Presentation</a:t>
              </a: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>
                  <a:latin typeface="+mn-lt"/>
                </a:rPr>
                <a:t> Interview</a:t>
              </a: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>
                  <a:latin typeface="+mn-lt"/>
                </a:rPr>
                <a:t> Performance</a:t>
              </a: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>
                  <a:latin typeface="+mn-lt"/>
                </a:rPr>
                <a:t> Diary</a:t>
              </a: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b="1" dirty="0">
                  <a:latin typeface="+mn-lt"/>
                </a:rPr>
                <a:t> </a:t>
              </a:r>
              <a:r>
                <a:rPr lang="en-US" sz="2000" b="1" dirty="0">
                  <a:solidFill>
                    <a:srgbClr val="FAA4F4"/>
                  </a:solidFill>
                  <a:latin typeface="+mn-lt"/>
                </a:rPr>
                <a:t>Journal  </a:t>
              </a:r>
            </a:p>
            <a:p>
              <a:pPr>
                <a:spcBef>
                  <a:spcPct val="50000"/>
                </a:spcBef>
              </a:pPr>
              <a:endParaRPr lang="en-AU" sz="2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3363" y="1336675"/>
            <a:ext cx="4953000" cy="312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Manipulate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Illustrate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FAA4F4"/>
                </a:solidFill>
                <a:latin typeface="+mn-lt"/>
              </a:rPr>
              <a:t>Calculate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Interpret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Make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Practice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FAA4F4"/>
                </a:solidFill>
                <a:latin typeface="+mn-lt"/>
              </a:rPr>
              <a:t>Apply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Operate</a:t>
            </a:r>
          </a:p>
          <a:p>
            <a:pPr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Interview </a:t>
            </a:r>
            <a:endParaRPr lang="en-AU" sz="20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FFFF00"/>
                </a:solidFill>
              </a:rPr>
              <a:t>Best Classroom Roles for Applying? An</a:t>
            </a:r>
            <a:endParaRPr lang="en-AU" sz="2200" dirty="0" smtClean="0">
              <a:solidFill>
                <a:srgbClr val="FFFF00"/>
              </a:solidFill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u="sng" dirty="0" smtClean="0"/>
              <a:t>Teacher roles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u="sng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Shows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rgbClr val="FAA4F4"/>
                </a:solidFill>
              </a:rPr>
              <a:t>Facilitates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Observes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Evaluates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Organizes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AA4F4"/>
                </a:solidFill>
              </a:rPr>
              <a:t>Questions  </a:t>
            </a:r>
            <a:endParaRPr lang="en-AU" b="1" dirty="0" smtClean="0">
              <a:solidFill>
                <a:srgbClr val="FAA4F4"/>
              </a:solidFill>
            </a:endParaRPr>
          </a:p>
        </p:txBody>
      </p:sp>
      <p:sp>
        <p:nvSpPr>
          <p:cNvPr id="71683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u="sng" dirty="0" smtClean="0"/>
              <a:t>Student roles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u="sng" dirty="0" smtClean="0"/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AA4F4"/>
                </a:solidFill>
              </a:rPr>
              <a:t>Solves problems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AA4F4"/>
                </a:solidFill>
              </a:rPr>
              <a:t>Demo use </a:t>
            </a:r>
            <a:r>
              <a:rPr lang="en-US" b="1" dirty="0" smtClean="0"/>
              <a:t>of knowledge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AA4F4"/>
                </a:solidFill>
              </a:rPr>
              <a:t>Calculates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Compiles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Constructs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AA4F4"/>
                </a:solidFill>
              </a:rPr>
              <a:t>Active recipient</a:t>
            </a:r>
            <a:endParaRPr lang="en-AU" b="1" dirty="0" smtClean="0">
              <a:solidFill>
                <a:srgbClr val="FAA4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B2852-5249-4547-BABE-FB8691F1AC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Applying: </a:t>
            </a:r>
            <a:r>
              <a:rPr lang="en-US" dirty="0" smtClean="0"/>
              <a:t>Best </a:t>
            </a:r>
            <a:r>
              <a:rPr lang="en-AU" dirty="0" smtClean="0"/>
              <a:t>potential activities and products? An</a:t>
            </a:r>
            <a:endParaRPr lang="en-AU" dirty="0"/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sz="2200" dirty="0" smtClean="0"/>
              <a:t>Construct a </a:t>
            </a:r>
            <a:r>
              <a:rPr lang="en-AU" sz="2200" dirty="0" smtClean="0">
                <a:solidFill>
                  <a:srgbClr val="FF99FF"/>
                </a:solidFill>
              </a:rPr>
              <a:t>model</a:t>
            </a:r>
            <a:r>
              <a:rPr lang="en-AU" sz="2200" dirty="0" smtClean="0"/>
              <a:t> to demonstrate how it looks or works</a:t>
            </a:r>
          </a:p>
          <a:p>
            <a:pPr>
              <a:lnSpc>
                <a:spcPct val="80000"/>
              </a:lnSpc>
            </a:pPr>
            <a:r>
              <a:rPr lang="en-AU" sz="2200" dirty="0" smtClean="0">
                <a:solidFill>
                  <a:srgbClr val="FF99FF"/>
                </a:solidFill>
              </a:rPr>
              <a:t>Practise a play </a:t>
            </a:r>
            <a:r>
              <a:rPr lang="en-AU" sz="2200" dirty="0" smtClean="0"/>
              <a:t>and </a:t>
            </a:r>
            <a:r>
              <a:rPr lang="en-AU" sz="2200" dirty="0" smtClean="0">
                <a:solidFill>
                  <a:srgbClr val="FF99FF"/>
                </a:solidFill>
              </a:rPr>
              <a:t>perform</a:t>
            </a:r>
            <a:r>
              <a:rPr lang="en-AU" sz="2200" dirty="0" smtClean="0"/>
              <a:t> it for the class</a:t>
            </a:r>
          </a:p>
          <a:p>
            <a:pPr>
              <a:lnSpc>
                <a:spcPct val="80000"/>
              </a:lnSpc>
            </a:pPr>
            <a:r>
              <a:rPr lang="en-AU" sz="2200" dirty="0" smtClean="0"/>
              <a:t>Make a </a:t>
            </a:r>
            <a:r>
              <a:rPr lang="en-AU" sz="2200" dirty="0" smtClean="0">
                <a:solidFill>
                  <a:srgbClr val="FF99FF"/>
                </a:solidFill>
              </a:rPr>
              <a:t>diorama</a:t>
            </a:r>
            <a:r>
              <a:rPr lang="en-AU" sz="2200" dirty="0" smtClean="0"/>
              <a:t> to illustrate an event</a:t>
            </a:r>
          </a:p>
          <a:p>
            <a:pPr>
              <a:lnSpc>
                <a:spcPct val="80000"/>
              </a:lnSpc>
            </a:pPr>
            <a:r>
              <a:rPr lang="en-AU" sz="2200" dirty="0" smtClean="0"/>
              <a:t>Write a </a:t>
            </a:r>
            <a:r>
              <a:rPr lang="en-AU" sz="2200" dirty="0" smtClean="0">
                <a:solidFill>
                  <a:srgbClr val="FF99FF"/>
                </a:solidFill>
              </a:rPr>
              <a:t>diary entry</a:t>
            </a:r>
          </a:p>
          <a:p>
            <a:pPr>
              <a:lnSpc>
                <a:spcPct val="80000"/>
              </a:lnSpc>
            </a:pPr>
            <a:r>
              <a:rPr lang="en-AU" sz="2200" dirty="0" smtClean="0"/>
              <a:t>Prepare </a:t>
            </a:r>
            <a:r>
              <a:rPr lang="en-AU" sz="2200" dirty="0" smtClean="0">
                <a:solidFill>
                  <a:srgbClr val="FF99FF"/>
                </a:solidFill>
              </a:rPr>
              <a:t>invitations</a:t>
            </a:r>
            <a:r>
              <a:rPr lang="en-AU" sz="2200" dirty="0" smtClean="0"/>
              <a:t> for a </a:t>
            </a:r>
            <a:r>
              <a:rPr lang="en-AU" sz="2200" dirty="0" smtClean="0">
                <a:solidFill>
                  <a:srgbClr val="FF99FF"/>
                </a:solidFill>
              </a:rPr>
              <a:t>character’s birthday party</a:t>
            </a:r>
          </a:p>
          <a:p>
            <a:pPr>
              <a:lnSpc>
                <a:spcPct val="80000"/>
              </a:lnSpc>
            </a:pPr>
            <a:r>
              <a:rPr lang="en-AU" sz="2200" dirty="0" smtClean="0"/>
              <a:t>Make up a </a:t>
            </a:r>
            <a:r>
              <a:rPr lang="en-AU" sz="2200" dirty="0" smtClean="0">
                <a:solidFill>
                  <a:srgbClr val="FF99FF"/>
                </a:solidFill>
              </a:rPr>
              <a:t>puzzle or a game </a:t>
            </a:r>
            <a:r>
              <a:rPr lang="en-AU" sz="2200" dirty="0" smtClean="0"/>
              <a:t>about the topic</a:t>
            </a:r>
          </a:p>
          <a:p>
            <a:pPr>
              <a:lnSpc>
                <a:spcPct val="80000"/>
              </a:lnSpc>
            </a:pPr>
            <a:r>
              <a:rPr lang="en-AU" sz="2200" dirty="0" smtClean="0"/>
              <a:t>Write an </a:t>
            </a:r>
            <a:r>
              <a:rPr lang="en-AU" sz="2200" dirty="0" smtClean="0">
                <a:solidFill>
                  <a:srgbClr val="FF99FF"/>
                </a:solidFill>
              </a:rPr>
              <a:t>explanation</a:t>
            </a:r>
            <a:r>
              <a:rPr lang="en-AU" sz="2200" dirty="0" smtClean="0"/>
              <a:t> about this topic for others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99FF"/>
                </a:solidFill>
              </a:rPr>
              <a:t>Dress a doll </a:t>
            </a:r>
            <a:r>
              <a:rPr lang="en-US" sz="2200" dirty="0" smtClean="0"/>
              <a:t>in </a:t>
            </a:r>
            <a:r>
              <a:rPr lang="en-US" sz="2200" dirty="0" smtClean="0">
                <a:solidFill>
                  <a:srgbClr val="FF99FF"/>
                </a:solidFill>
              </a:rPr>
              <a:t>national costume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Make a </a:t>
            </a:r>
            <a:r>
              <a:rPr lang="en-US" sz="2200" dirty="0" smtClean="0">
                <a:solidFill>
                  <a:srgbClr val="FF99FF"/>
                </a:solidFill>
              </a:rPr>
              <a:t>clay model</a:t>
            </a:r>
            <a:r>
              <a:rPr lang="en-US" sz="2200" dirty="0" smtClean="0"/>
              <a:t>…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99FF"/>
                </a:solidFill>
              </a:rPr>
              <a:t>Continue the story</a:t>
            </a:r>
            <a:r>
              <a:rPr lang="en-US" sz="2200" dirty="0" smtClean="0"/>
              <a:t>…</a:t>
            </a:r>
            <a:endParaRPr lang="en-AU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Learning? K/ C/ An</a:t>
            </a:r>
            <a:br>
              <a:rPr lang="en-US" dirty="0" smtClean="0"/>
            </a:br>
            <a:r>
              <a:rPr lang="en-US" dirty="0" smtClean="0"/>
              <a:t>What are the 6 elements of real learning/ intellectual growth?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Acquiring new or modifying existing Knowledge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AA4F4"/>
                </a:solidFill>
              </a:rPr>
              <a:t>behaviour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AA4F4"/>
                </a:solidFill>
              </a:rPr>
              <a:t>skills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AA4F4"/>
                </a:solidFill>
              </a:rPr>
              <a:t>values a</a:t>
            </a:r>
            <a:r>
              <a:rPr lang="en-US" dirty="0" smtClean="0"/>
              <a:t>nd </a:t>
            </a:r>
            <a:r>
              <a:rPr lang="en-US" dirty="0" smtClean="0">
                <a:solidFill>
                  <a:srgbClr val="FAA4F4"/>
                </a:solidFill>
              </a:rPr>
              <a:t>synthesizing</a:t>
            </a:r>
            <a:r>
              <a:rPr lang="en-US" dirty="0" smtClean="0"/>
              <a:t>  different types of </a:t>
            </a:r>
            <a:r>
              <a:rPr lang="en-US" dirty="0" smtClean="0">
                <a:solidFill>
                  <a:srgbClr val="FAA4F4"/>
                </a:solidFill>
              </a:rPr>
              <a:t>information</a:t>
            </a:r>
          </a:p>
          <a:p>
            <a:r>
              <a:rPr lang="en-US" dirty="0" smtClean="0"/>
              <a:t>Learning is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Acquiring</a:t>
            </a:r>
            <a:r>
              <a:rPr lang="en-US" dirty="0" smtClean="0"/>
              <a:t> information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Comprehending</a:t>
            </a:r>
            <a:r>
              <a:rPr lang="en-US" dirty="0" smtClean="0"/>
              <a:t> it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Applying</a:t>
            </a:r>
            <a:r>
              <a:rPr lang="en-US" dirty="0" smtClean="0"/>
              <a:t> it to hypothetical, practical problems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Analysing</a:t>
            </a:r>
            <a:r>
              <a:rPr lang="en-US" dirty="0" smtClean="0"/>
              <a:t> it: Study part by part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Sythesising</a:t>
            </a:r>
            <a:r>
              <a:rPr lang="en-US" dirty="0" smtClean="0"/>
              <a:t> it: Assemble parts into something new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Evaluating</a:t>
            </a:r>
            <a:r>
              <a:rPr lang="en-US" dirty="0" smtClean="0"/>
              <a:t> synthesized information: For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AU" dirty="0" smtClean="0"/>
              <a:t>Define Analysing? K/C</a:t>
            </a:r>
            <a:br>
              <a:rPr lang="en-AU" dirty="0" smtClean="0"/>
            </a:br>
            <a:r>
              <a:rPr lang="en-AU" dirty="0" smtClean="0"/>
              <a:t>Best verbs? An</a:t>
            </a:r>
            <a:endParaRPr lang="en-A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Break </a:t>
            </a:r>
            <a:r>
              <a:rPr lang="en-US" sz="2000" dirty="0"/>
              <a:t>learned </a:t>
            </a:r>
            <a:r>
              <a:rPr lang="en-US" sz="2000" dirty="0" smtClean="0"/>
              <a:t>info </a:t>
            </a:r>
            <a:r>
              <a:rPr lang="en-US" sz="2000" dirty="0">
                <a:solidFill>
                  <a:srgbClr val="FF99FF"/>
                </a:solidFill>
              </a:rPr>
              <a:t>into its parts </a:t>
            </a:r>
            <a:r>
              <a:rPr lang="en-US" sz="2000" dirty="0"/>
              <a:t>to </a:t>
            </a:r>
            <a:r>
              <a:rPr lang="en-US" sz="2000" dirty="0">
                <a:solidFill>
                  <a:srgbClr val="FAA4F4"/>
                </a:solidFill>
              </a:rPr>
              <a:t>best understand </a:t>
            </a:r>
            <a:r>
              <a:rPr lang="en-US" sz="2000" dirty="0"/>
              <a:t>that </a:t>
            </a:r>
            <a:r>
              <a:rPr lang="en-US" sz="2000" dirty="0" smtClean="0"/>
              <a:t>information</a:t>
            </a:r>
            <a:endParaRPr lang="en-AU" sz="2000" dirty="0"/>
          </a:p>
          <a:p>
            <a:pPr lvl="1">
              <a:defRPr/>
            </a:pPr>
            <a:r>
              <a:rPr lang="en-AU" sz="2000" dirty="0"/>
              <a:t>Comparing</a:t>
            </a:r>
          </a:p>
          <a:p>
            <a:pPr lvl="1">
              <a:defRPr/>
            </a:pPr>
            <a:r>
              <a:rPr lang="en-AU" sz="2000" dirty="0">
                <a:solidFill>
                  <a:srgbClr val="FAA4F4"/>
                </a:solidFill>
              </a:rPr>
              <a:t>Organising</a:t>
            </a:r>
          </a:p>
          <a:p>
            <a:pPr lvl="1">
              <a:defRPr/>
            </a:pPr>
            <a:r>
              <a:rPr lang="en-AU" sz="2000" dirty="0" smtClean="0">
                <a:solidFill>
                  <a:srgbClr val="FAA4F4"/>
                </a:solidFill>
              </a:rPr>
              <a:t>Deconstructing</a:t>
            </a:r>
            <a:endParaRPr lang="en-AU" sz="2000" dirty="0">
              <a:solidFill>
                <a:srgbClr val="FAA4F4"/>
              </a:solidFill>
            </a:endParaRPr>
          </a:p>
          <a:p>
            <a:pPr lvl="1">
              <a:defRPr/>
            </a:pPr>
            <a:r>
              <a:rPr lang="en-AU" sz="2000" dirty="0"/>
              <a:t>Finding</a:t>
            </a:r>
          </a:p>
          <a:p>
            <a:pPr lvl="1">
              <a:defRPr/>
            </a:pPr>
            <a:r>
              <a:rPr lang="en-AU" sz="2000" dirty="0"/>
              <a:t>Structuring</a:t>
            </a:r>
          </a:p>
          <a:p>
            <a:pPr lvl="1">
              <a:defRPr/>
            </a:pPr>
            <a:r>
              <a:rPr lang="en-AU" sz="2000" dirty="0" smtClean="0"/>
              <a:t>Integrating</a:t>
            </a:r>
          </a:p>
          <a:p>
            <a:pPr>
              <a:defRPr/>
            </a:pPr>
            <a:r>
              <a:rPr lang="en-AU" sz="2000" dirty="0" smtClean="0"/>
              <a:t>Break info </a:t>
            </a:r>
            <a:r>
              <a:rPr lang="en-AU" sz="2000" dirty="0"/>
              <a:t>into parts to explore </a:t>
            </a:r>
            <a:r>
              <a:rPr lang="en-AU" sz="2000" dirty="0" smtClean="0"/>
              <a:t>understandings/ </a:t>
            </a:r>
            <a:r>
              <a:rPr lang="en-AU" sz="2000" dirty="0"/>
              <a:t>relationships?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47108" name="Picture 4" descr="j0271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2590800"/>
            <a:ext cx="1143000" cy="162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5410200" y="609600"/>
            <a:ext cx="3429000" cy="2971800"/>
          </a:xfrm>
          <a:prstGeom prst="irregularSeal1">
            <a:avLst/>
          </a:prstGeom>
          <a:gradFill rotWithShape="1">
            <a:gsLst>
              <a:gs pos="0">
                <a:schemeClr val="accent2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Analysing: Best verbs? An</a:t>
            </a:r>
            <a:endParaRPr lang="en-AU" dirty="0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</p:nvPr>
        </p:nvSpPr>
        <p:spPr>
          <a:xfrm>
            <a:off x="5410200" y="762000"/>
            <a:ext cx="3352800" cy="4525963"/>
          </a:xfrm>
        </p:spPr>
        <p:txBody>
          <a:bodyPr/>
          <a:lstStyle/>
          <a:p>
            <a:pPr>
              <a:lnSpc>
                <a:spcPct val="70000"/>
              </a:lnSpc>
            </a:pPr>
            <a:endParaRPr lang="en-AU" sz="2400" dirty="0" smtClean="0"/>
          </a:p>
          <a:p>
            <a:endParaRPr lang="en-US" sz="24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2895600" y="1524000"/>
            <a:ext cx="4953000" cy="25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  Compare</a:t>
            </a:r>
          </a:p>
          <a:p>
            <a:pPr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  </a:t>
            </a:r>
            <a:r>
              <a:rPr lang="en-US" sz="2200" b="1" dirty="0">
                <a:solidFill>
                  <a:srgbClr val="FAA4F4"/>
                </a:solidFill>
                <a:latin typeface="+mn-lt"/>
              </a:rPr>
              <a:t>Contrast</a:t>
            </a:r>
          </a:p>
          <a:p>
            <a:pPr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  Survey</a:t>
            </a:r>
          </a:p>
          <a:p>
            <a:pPr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  </a:t>
            </a:r>
            <a:r>
              <a:rPr lang="en-US" sz="2200" b="1" dirty="0">
                <a:solidFill>
                  <a:srgbClr val="FAA4F4"/>
                </a:solidFill>
                <a:latin typeface="+mn-lt"/>
              </a:rPr>
              <a:t>Debate</a:t>
            </a:r>
          </a:p>
          <a:p>
            <a:pPr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  Categorize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AU" sz="2400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096000" y="1371600"/>
            <a:ext cx="2133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latin typeface="+mn-lt"/>
              </a:rPr>
              <a:t>Breaking </a:t>
            </a:r>
            <a:r>
              <a:rPr lang="en-US" sz="2200" b="1" dirty="0" smtClean="0">
                <a:latin typeface="+mn-lt"/>
              </a:rPr>
              <a:t>info </a:t>
            </a:r>
            <a:r>
              <a:rPr lang="en-US" sz="2200" b="1" dirty="0">
                <a:latin typeface="+mn-lt"/>
              </a:rPr>
              <a:t>down into its component elements</a:t>
            </a:r>
            <a:endParaRPr lang="en-AU" sz="2200" b="1" dirty="0">
              <a:latin typeface="+mn-lt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4191000"/>
            <a:ext cx="3886200" cy="2124075"/>
            <a:chOff x="5257800" y="4191000"/>
            <a:chExt cx="3886200" cy="2123658"/>
          </a:xfrm>
        </p:grpSpPr>
        <p:sp>
          <p:nvSpPr>
            <p:cNvPr id="48137" name="Text Box 7"/>
            <p:cNvSpPr txBox="1">
              <a:spLocks noChangeArrowheads="1"/>
            </p:cNvSpPr>
            <p:nvPr/>
          </p:nvSpPr>
          <p:spPr bwMode="auto">
            <a:xfrm>
              <a:off x="5257800" y="4191000"/>
              <a:ext cx="342900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>
                  <a:latin typeface="+mn-lt"/>
                </a:rPr>
                <a:t>Products include:</a:t>
              </a:r>
            </a:p>
            <a:p>
              <a:pPr indent="-4572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b="1" dirty="0" smtClean="0">
                  <a:solidFill>
                    <a:srgbClr val="FAA4F4"/>
                  </a:solidFill>
                </a:rPr>
                <a:t>Graph</a:t>
              </a:r>
              <a:endParaRPr lang="en-US" b="1" dirty="0">
                <a:solidFill>
                  <a:srgbClr val="FAA4F4"/>
                </a:solidFill>
              </a:endParaRPr>
            </a:p>
            <a:p>
              <a:pPr indent="-4572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FAA4F4"/>
                  </a:solidFill>
                </a:rPr>
                <a:t> Chart</a:t>
              </a:r>
            </a:p>
            <a:p>
              <a:pPr>
                <a:spcBef>
                  <a:spcPct val="50000"/>
                </a:spcBef>
              </a:pPr>
              <a:endParaRPr lang="en-US" dirty="0">
                <a:solidFill>
                  <a:schemeClr val="accent2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AU" dirty="0">
                <a:solidFill>
                  <a:schemeClr val="accent2"/>
                </a:solidFill>
              </a:endParaRPr>
            </a:p>
          </p:txBody>
        </p:sp>
        <p:sp>
          <p:nvSpPr>
            <p:cNvPr id="48138" name="Text Box 8"/>
            <p:cNvSpPr txBox="1">
              <a:spLocks noChangeArrowheads="1"/>
            </p:cNvSpPr>
            <p:nvPr/>
          </p:nvSpPr>
          <p:spPr bwMode="auto">
            <a:xfrm>
              <a:off x="7239000" y="4343400"/>
              <a:ext cx="1905000" cy="15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/>
            </a:p>
            <a:p>
              <a:pPr indent="-4572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b="1" dirty="0" smtClean="0">
                  <a:solidFill>
                    <a:srgbClr val="FAA4F4"/>
                  </a:solidFill>
                </a:rPr>
                <a:t>Survey</a:t>
              </a:r>
              <a:endParaRPr lang="en-US" b="1" dirty="0">
                <a:solidFill>
                  <a:srgbClr val="FAA4F4"/>
                </a:solidFill>
              </a:endParaRPr>
            </a:p>
            <a:p>
              <a:pPr indent="-4572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b="1" dirty="0">
                  <a:solidFill>
                    <a:srgbClr val="FAA4F4"/>
                  </a:solidFill>
                </a:rPr>
                <a:t> Report </a:t>
              </a:r>
              <a:r>
                <a:rPr lang="en-US" sz="1600" b="1" dirty="0">
                  <a:solidFill>
                    <a:srgbClr val="FAA4F4"/>
                  </a:solidFill>
                </a:rPr>
                <a:t> </a:t>
              </a:r>
            </a:p>
            <a:p>
              <a:pPr>
                <a:spcBef>
                  <a:spcPct val="50000"/>
                </a:spcBef>
              </a:pPr>
              <a:endParaRPr lang="en-A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441960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FAA4F4"/>
                </a:solidFill>
                <a:latin typeface="+mn-lt"/>
              </a:rPr>
              <a:t>Distinguish</a:t>
            </a:r>
            <a:endParaRPr lang="en-US" sz="2200" b="1" dirty="0">
              <a:solidFill>
                <a:srgbClr val="FAA4F4"/>
              </a:solidFill>
              <a:latin typeface="+mn-lt"/>
            </a:endParaRPr>
          </a:p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Appraise</a:t>
            </a:r>
          </a:p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Experiment</a:t>
            </a:r>
          </a:p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Inspect</a:t>
            </a:r>
          </a:p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Examine</a:t>
            </a:r>
          </a:p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rgbClr val="FAA4F4"/>
                </a:solidFill>
                <a:latin typeface="+mn-lt"/>
              </a:rPr>
              <a:t>Separate</a:t>
            </a:r>
          </a:p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Inquire</a:t>
            </a:r>
          </a:p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Arrange</a:t>
            </a:r>
          </a:p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Investigate</a:t>
            </a:r>
          </a:p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Research</a:t>
            </a:r>
          </a:p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latin typeface="+mn-lt"/>
              </a:rPr>
              <a:t>Calculate</a:t>
            </a:r>
          </a:p>
          <a:p>
            <a:pPr indent="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rgbClr val="FAA4F4"/>
                </a:solidFill>
                <a:latin typeface="+mn-lt"/>
              </a:rPr>
              <a:t>Criticize</a:t>
            </a:r>
            <a:endParaRPr lang="en-AU" sz="2200" b="1" dirty="0">
              <a:solidFill>
                <a:srgbClr val="FAA4F4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200" dirty="0" smtClean="0">
                <a:solidFill>
                  <a:srgbClr val="FFFF00"/>
                </a:solidFill>
              </a:rPr>
              <a:t>Best classroom roles for Analysing? An </a:t>
            </a:r>
            <a:endParaRPr lang="en-AU" sz="2200" dirty="0" smtClean="0">
              <a:solidFill>
                <a:srgbClr val="FFFF00"/>
              </a:solidFill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 b="1" u="sng" dirty="0" smtClean="0"/>
              <a:t>Teacher roles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b="1" dirty="0" smtClean="0"/>
          </a:p>
          <a:p>
            <a:pPr>
              <a:lnSpc>
                <a:spcPct val="80000"/>
              </a:lnSpc>
            </a:pPr>
            <a:r>
              <a:rPr lang="en-US" sz="2200" b="1" dirty="0" smtClean="0"/>
              <a:t>Probes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Guides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Observes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Evaluates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Acts as a resource</a:t>
            </a: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Questions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Organises</a:t>
            </a:r>
            <a:endParaRPr lang="en-AU" sz="1800" b="1" dirty="0" smtClean="0"/>
          </a:p>
        </p:txBody>
      </p:sp>
      <p:sp>
        <p:nvSpPr>
          <p:cNvPr id="75779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 b="1" u="sng" dirty="0" smtClean="0"/>
              <a:t>Student roles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b="1" dirty="0" smtClean="0"/>
          </a:p>
          <a:p>
            <a:pPr>
              <a:lnSpc>
                <a:spcPct val="80000"/>
              </a:lnSpc>
            </a:pPr>
            <a:r>
              <a:rPr lang="en-US" sz="2200" b="1" dirty="0" smtClean="0"/>
              <a:t>Discusses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Argues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Debates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Thinks deeply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Examines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Questions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Calculates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Investigates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Inquires</a:t>
            </a:r>
          </a:p>
          <a:p>
            <a:pPr>
              <a:lnSpc>
                <a:spcPct val="80000"/>
              </a:lnSpc>
            </a:pPr>
            <a:r>
              <a:rPr lang="en-US" sz="2200" b="1" dirty="0" smtClean="0"/>
              <a:t>Active participant </a:t>
            </a:r>
            <a:endParaRPr lang="en-AU" sz="22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B2852-5249-4547-BABE-FB8691F1AC4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Analyzing: Best Potential activities and products?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Design a </a:t>
            </a:r>
            <a:r>
              <a:rPr lang="en-US" dirty="0" smtClean="0">
                <a:solidFill>
                  <a:srgbClr val="FAA4F4"/>
                </a:solidFill>
              </a:rPr>
              <a:t>questionnaire</a:t>
            </a:r>
            <a:r>
              <a:rPr lang="en-US" dirty="0" smtClean="0"/>
              <a:t> to gather information.</a:t>
            </a:r>
          </a:p>
          <a:p>
            <a:r>
              <a:rPr lang="en-US" dirty="0" smtClean="0">
                <a:solidFill>
                  <a:srgbClr val="FAA4F4"/>
                </a:solidFill>
              </a:rPr>
              <a:t>Survey</a:t>
            </a:r>
            <a:r>
              <a:rPr lang="en-US" dirty="0" smtClean="0"/>
              <a:t> classmates to find out </a:t>
            </a:r>
          </a:p>
          <a:p>
            <a:pPr lvl="1"/>
            <a:r>
              <a:rPr lang="en-US" dirty="0" smtClean="0"/>
              <a:t>What they think about a particular topic</a:t>
            </a:r>
          </a:p>
          <a:p>
            <a:pPr lvl="1"/>
            <a:r>
              <a:rPr lang="en-US" dirty="0" smtClean="0"/>
              <a:t>Analyse the results </a:t>
            </a:r>
          </a:p>
          <a:p>
            <a:r>
              <a:rPr lang="en-US" dirty="0" smtClean="0">
                <a:solidFill>
                  <a:srgbClr val="FAA4F4"/>
                </a:solidFill>
              </a:rPr>
              <a:t>Classify</a:t>
            </a:r>
            <a:r>
              <a:rPr lang="en-US" dirty="0" smtClean="0"/>
              <a:t> the actions of the characters in the book</a:t>
            </a:r>
          </a:p>
          <a:p>
            <a:r>
              <a:rPr lang="en-US" dirty="0" smtClean="0"/>
              <a:t>Construct a </a:t>
            </a:r>
            <a:r>
              <a:rPr lang="en-US" dirty="0" smtClean="0">
                <a:solidFill>
                  <a:srgbClr val="FAA4F4"/>
                </a:solidFill>
              </a:rPr>
              <a:t>graph</a:t>
            </a:r>
            <a:r>
              <a:rPr lang="en-US" dirty="0" smtClean="0"/>
              <a:t> to illustrate selected information.</a:t>
            </a:r>
          </a:p>
          <a:p>
            <a:r>
              <a:rPr lang="en-US" dirty="0" smtClean="0"/>
              <a:t>Make a </a:t>
            </a:r>
            <a:r>
              <a:rPr lang="en-US" dirty="0" smtClean="0">
                <a:solidFill>
                  <a:srgbClr val="FAA4F4"/>
                </a:solidFill>
              </a:rPr>
              <a:t>family tree </a:t>
            </a:r>
            <a:r>
              <a:rPr lang="en-US" dirty="0" smtClean="0"/>
              <a:t>showing relationships.</a:t>
            </a:r>
          </a:p>
          <a:p>
            <a:r>
              <a:rPr lang="en-US" dirty="0" smtClean="0"/>
              <a:t>Devise a </a:t>
            </a:r>
            <a:r>
              <a:rPr lang="en-US" dirty="0" smtClean="0">
                <a:solidFill>
                  <a:srgbClr val="FAA4F4"/>
                </a:solidFill>
              </a:rPr>
              <a:t>role-play</a:t>
            </a:r>
            <a:r>
              <a:rPr lang="en-US" dirty="0" smtClean="0"/>
              <a:t> about the study area.</a:t>
            </a:r>
          </a:p>
          <a:p>
            <a:r>
              <a:rPr lang="en-US" dirty="0" smtClean="0"/>
              <a:t>Write a </a:t>
            </a:r>
            <a:r>
              <a:rPr lang="en-US" dirty="0" smtClean="0">
                <a:solidFill>
                  <a:srgbClr val="FAA4F4"/>
                </a:solidFill>
              </a:rPr>
              <a:t>biography</a:t>
            </a:r>
            <a:r>
              <a:rPr lang="en-US" dirty="0" smtClean="0"/>
              <a:t> of a person studied.</a:t>
            </a:r>
          </a:p>
          <a:p>
            <a:r>
              <a:rPr lang="en-US" dirty="0" smtClean="0"/>
              <a:t>Prepare a </a:t>
            </a:r>
            <a:r>
              <a:rPr lang="en-US" dirty="0" smtClean="0">
                <a:solidFill>
                  <a:srgbClr val="FAA4F4"/>
                </a:solidFill>
              </a:rPr>
              <a:t>report</a:t>
            </a:r>
            <a:r>
              <a:rPr lang="en-US" dirty="0" smtClean="0"/>
              <a:t> about the area of study.</a:t>
            </a:r>
          </a:p>
          <a:p>
            <a:r>
              <a:rPr lang="en-US" dirty="0" smtClean="0"/>
              <a:t>Conduct an </a:t>
            </a:r>
            <a:r>
              <a:rPr lang="en-US" dirty="0" smtClean="0">
                <a:solidFill>
                  <a:srgbClr val="FAA4F4"/>
                </a:solidFill>
              </a:rPr>
              <a:t>investigation</a:t>
            </a:r>
            <a:r>
              <a:rPr lang="en-US" dirty="0" smtClean="0"/>
              <a:t> to produce info </a:t>
            </a:r>
            <a:r>
              <a:rPr lang="en-US" dirty="0" smtClean="0">
                <a:solidFill>
                  <a:srgbClr val="FAA4F4"/>
                </a:solidFill>
              </a:rPr>
              <a:t>to support a view</a:t>
            </a:r>
            <a:endParaRPr lang="en-US" dirty="0">
              <a:solidFill>
                <a:srgbClr val="FAA4F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Synthesis/Creating: Best verbs/ ideas, why?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Creates </a:t>
            </a:r>
            <a:r>
              <a:rPr lang="en-US" dirty="0" smtClean="0">
                <a:solidFill>
                  <a:srgbClr val="FFFF00"/>
                </a:solidFill>
              </a:rPr>
              <a:t>new ideas/ info </a:t>
            </a:r>
            <a:r>
              <a:rPr lang="en-US" dirty="0" smtClean="0"/>
              <a:t>from previously </a:t>
            </a:r>
            <a:r>
              <a:rPr lang="en-US" dirty="0" smtClean="0">
                <a:solidFill>
                  <a:srgbClr val="FFFF00"/>
                </a:solidFill>
              </a:rPr>
              <a:t>learned info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Designing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Constructing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Producing</a:t>
            </a:r>
          </a:p>
          <a:p>
            <a:pPr lvl="1"/>
            <a:r>
              <a:rPr lang="en-US" dirty="0" smtClean="0"/>
              <a:t>Inventing</a:t>
            </a:r>
          </a:p>
          <a:p>
            <a:pPr lvl="1"/>
            <a:r>
              <a:rPr lang="en-US" dirty="0" smtClean="0"/>
              <a:t>Devising</a:t>
            </a:r>
          </a:p>
          <a:p>
            <a:pPr lvl="1"/>
            <a:r>
              <a:rPr lang="en-US" dirty="0" smtClean="0"/>
              <a:t>Making</a:t>
            </a:r>
          </a:p>
          <a:p>
            <a:r>
              <a:rPr lang="en-US" dirty="0" smtClean="0"/>
              <a:t>Generate new products, ideas, ways of viewing?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5410200" y="685800"/>
            <a:ext cx="3429000" cy="2971800"/>
          </a:xfrm>
          <a:prstGeom prst="irregularSeal1">
            <a:avLst/>
          </a:prstGeom>
          <a:gradFill rotWithShape="1">
            <a:gsLst>
              <a:gs pos="0">
                <a:schemeClr val="accent2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990600"/>
          </a:xfrm>
        </p:spPr>
        <p:txBody>
          <a:bodyPr/>
          <a:lstStyle/>
          <a:p>
            <a:pPr algn="l"/>
            <a:r>
              <a:rPr lang="en-US" dirty="0" smtClean="0"/>
              <a:t>Creating: Best verbs- why? An</a:t>
            </a:r>
            <a:endParaRPr lang="en-AU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3200400" y="1371600"/>
            <a:ext cx="2209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Formulate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Improve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Plan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Prepare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Develop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Generate</a:t>
            </a:r>
            <a:endParaRPr lang="en-AU" sz="2200" b="1" dirty="0">
              <a:latin typeface="+mn-lt"/>
            </a:endParaRPr>
          </a:p>
          <a:p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AU" sz="2400" b="1" dirty="0">
              <a:latin typeface="+mn-lt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943600" y="1371600"/>
            <a:ext cx="2514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+mn-lt"/>
              </a:rPr>
              <a:t>Putting together ideas or elements to develop a original idea or engage in creative thinking</a:t>
            </a:r>
            <a:r>
              <a:rPr lang="en-US" dirty="0"/>
              <a:t>.</a:t>
            </a:r>
            <a:endParaRPr lang="en-AU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48200" y="4191000"/>
            <a:ext cx="4495800" cy="2830056"/>
            <a:chOff x="4648200" y="4191000"/>
            <a:chExt cx="4495800" cy="2830056"/>
          </a:xfrm>
        </p:grpSpPr>
        <p:sp>
          <p:nvSpPr>
            <p:cNvPr id="56328" name="Text Box 7"/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4038600" cy="2569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latin typeface="+mn-lt"/>
                </a:rPr>
                <a:t>Products include</a:t>
              </a:r>
              <a:endParaRPr lang="en-US" dirty="0">
                <a:latin typeface="+mn-lt"/>
              </a:endParaRP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 smtClean="0">
                  <a:latin typeface="+mn-lt"/>
                </a:rPr>
                <a:t>Film</a:t>
              </a:r>
              <a:endParaRPr lang="en-US" sz="2200" b="1" dirty="0">
                <a:latin typeface="+mn-lt"/>
              </a:endParaRP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Story</a:t>
              </a: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Project</a:t>
              </a: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Plan</a:t>
              </a: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New game</a:t>
              </a:r>
            </a:p>
            <a:p>
              <a:pPr>
                <a:spcBef>
                  <a:spcPct val="50000"/>
                </a:spcBef>
              </a:pPr>
              <a:endParaRPr lang="en-AU" dirty="0">
                <a:solidFill>
                  <a:schemeClr val="accent2"/>
                </a:solidFill>
              </a:endParaRPr>
            </a:p>
          </p:txBody>
        </p:sp>
        <p:sp>
          <p:nvSpPr>
            <p:cNvPr id="56329" name="Text Box 8"/>
            <p:cNvSpPr txBox="1">
              <a:spLocks noChangeArrowheads="1"/>
            </p:cNvSpPr>
            <p:nvPr/>
          </p:nvSpPr>
          <p:spPr bwMode="auto">
            <a:xfrm>
              <a:off x="6629400" y="4343400"/>
              <a:ext cx="251460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/>
            </a:p>
            <a:p>
              <a:pPr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endParaRPr lang="en-US" dirty="0" smtClean="0"/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 smtClean="0">
                  <a:latin typeface="+mn-lt"/>
                </a:rPr>
                <a:t>Song</a:t>
              </a:r>
              <a:endParaRPr lang="en-US" sz="2200" b="1" dirty="0">
                <a:latin typeface="+mn-lt"/>
              </a:endParaRP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Newspaper</a:t>
              </a: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Media product</a:t>
              </a: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Advertisement</a:t>
              </a:r>
            </a:p>
            <a:p>
              <a:pPr indent="-457200">
                <a:lnSpc>
                  <a:spcPct val="50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200" b="1" dirty="0">
                  <a:latin typeface="+mn-lt"/>
                </a:rPr>
                <a:t> Paintin</a:t>
              </a:r>
              <a:r>
                <a:rPr lang="en-US" b="1" dirty="0"/>
                <a:t>g</a:t>
              </a:r>
              <a:r>
                <a:rPr lang="en-US" sz="1600" b="1" dirty="0"/>
                <a:t> </a:t>
              </a:r>
            </a:p>
            <a:p>
              <a:pPr>
                <a:spcBef>
                  <a:spcPct val="50000"/>
                </a:spcBef>
              </a:pPr>
              <a:endParaRPr lang="en-A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1905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Compose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Assemble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Organise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Invent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Compile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Devise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Propose</a:t>
            </a:r>
            <a:endParaRPr lang="en-US" sz="2200" b="1" dirty="0">
              <a:latin typeface="+mn-lt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Construct</a:t>
            </a:r>
            <a:endParaRPr lang="en-US" sz="2200" b="1" dirty="0">
              <a:latin typeface="+mn-lt"/>
            </a:endParaRPr>
          </a:p>
          <a:p>
            <a:pPr indent="-457200">
              <a:spcBef>
                <a:spcPct val="50000"/>
              </a:spcBef>
              <a:buFont typeface="Wingdings" pitchFamily="2" charset="2"/>
              <a:buChar char="§"/>
            </a:pPr>
            <a:endParaRPr lang="en-AU" sz="24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200" dirty="0" smtClean="0">
                <a:solidFill>
                  <a:srgbClr val="FFFF00"/>
                </a:solidFill>
              </a:rPr>
              <a:t>Best classroom roles for creating- why? An</a:t>
            </a:r>
            <a:endParaRPr lang="en-AU" sz="2200" dirty="0" smtClean="0">
              <a:solidFill>
                <a:srgbClr val="FFFF00"/>
              </a:solidFill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 smtClean="0"/>
              <a:t>Teacher roles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AA4F4"/>
                </a:solidFill>
              </a:rPr>
              <a:t>Facilitates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Extends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AA4F4"/>
                </a:solidFill>
              </a:rPr>
              <a:t>Reflects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AA4F4"/>
                </a:solidFill>
              </a:rPr>
              <a:t>Analyses</a:t>
            </a:r>
          </a:p>
          <a:p>
            <a:pPr>
              <a:lnSpc>
                <a:spcPct val="90000"/>
              </a:lnSpc>
            </a:pPr>
            <a:r>
              <a:rPr lang="en-US" sz="2400" b="1" u="sng" dirty="0" smtClean="0">
                <a:solidFill>
                  <a:srgbClr val="FAA4F4"/>
                </a:solidFill>
              </a:rPr>
              <a:t>Evaluates  </a:t>
            </a:r>
            <a:endParaRPr lang="en-AU" sz="2400" b="1" u="sng" dirty="0" smtClean="0">
              <a:solidFill>
                <a:srgbClr val="FAA4F4"/>
              </a:solidFill>
            </a:endParaRPr>
          </a:p>
        </p:txBody>
      </p:sp>
      <p:sp>
        <p:nvSpPr>
          <p:cNvPr id="83971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b="1" u="sng" dirty="0" smtClean="0"/>
              <a:t>Student roles</a:t>
            </a:r>
          </a:p>
          <a:p>
            <a:pPr>
              <a:buFontTx/>
              <a:buNone/>
            </a:pPr>
            <a:endParaRPr lang="en-US" sz="2400" b="1" dirty="0" smtClean="0"/>
          </a:p>
          <a:p>
            <a:r>
              <a:rPr lang="en-US" sz="2400" b="1" dirty="0" smtClean="0"/>
              <a:t>Designs</a:t>
            </a:r>
          </a:p>
          <a:p>
            <a:r>
              <a:rPr lang="en-US" sz="2400" b="1" dirty="0" smtClean="0">
                <a:solidFill>
                  <a:srgbClr val="FAA4F4"/>
                </a:solidFill>
              </a:rPr>
              <a:t>Formulates</a:t>
            </a:r>
          </a:p>
          <a:p>
            <a:r>
              <a:rPr lang="en-US" sz="2400" b="1" dirty="0" smtClean="0"/>
              <a:t>Plans</a:t>
            </a:r>
          </a:p>
          <a:p>
            <a:r>
              <a:rPr lang="en-US" sz="2400" b="1" dirty="0" smtClean="0"/>
              <a:t>Takes risks</a:t>
            </a:r>
          </a:p>
          <a:p>
            <a:r>
              <a:rPr lang="en-US" sz="2400" b="1" dirty="0" smtClean="0">
                <a:solidFill>
                  <a:srgbClr val="FAA4F4"/>
                </a:solidFill>
              </a:rPr>
              <a:t>Modifies</a:t>
            </a:r>
          </a:p>
          <a:p>
            <a:r>
              <a:rPr lang="en-US" sz="2400" b="1" dirty="0" smtClean="0"/>
              <a:t>Creates</a:t>
            </a:r>
          </a:p>
          <a:p>
            <a:r>
              <a:rPr lang="en-US" sz="2400" b="1" dirty="0" smtClean="0">
                <a:solidFill>
                  <a:srgbClr val="FAA4F4"/>
                </a:solidFill>
              </a:rPr>
              <a:t>Proposes</a:t>
            </a:r>
          </a:p>
          <a:p>
            <a:r>
              <a:rPr lang="en-US" sz="2400" b="1" dirty="0" smtClean="0">
                <a:solidFill>
                  <a:srgbClr val="FAA4F4"/>
                </a:solidFill>
              </a:rPr>
              <a:t>Active participant</a:t>
            </a:r>
            <a:endParaRPr lang="en-AU" sz="2400" b="1" dirty="0" smtClean="0">
              <a:solidFill>
                <a:srgbClr val="FAA4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B2852-5249-4547-BABE-FB8691F1AC4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Creating: Best </a:t>
            </a:r>
            <a:r>
              <a:rPr lang="en-AU" dirty="0" smtClean="0"/>
              <a:t>potential activities and products- why?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Invent a </a:t>
            </a:r>
            <a:r>
              <a:rPr lang="en-US" dirty="0" smtClean="0">
                <a:solidFill>
                  <a:srgbClr val="FAA4F4"/>
                </a:solidFill>
              </a:rPr>
              <a:t>machine</a:t>
            </a:r>
            <a:r>
              <a:rPr lang="en-US" dirty="0" smtClean="0"/>
              <a:t> to do a specific task</a:t>
            </a:r>
          </a:p>
          <a:p>
            <a:pPr lvl="1"/>
            <a:r>
              <a:rPr lang="en-US" dirty="0" smtClean="0"/>
              <a:t>Create a </a:t>
            </a:r>
            <a:r>
              <a:rPr lang="en-US" dirty="0" smtClean="0">
                <a:solidFill>
                  <a:srgbClr val="FAA4F4"/>
                </a:solidFill>
              </a:rPr>
              <a:t>new product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AA4F4"/>
                </a:solidFill>
              </a:rPr>
              <a:t>Name/ plan </a:t>
            </a:r>
            <a:r>
              <a:rPr lang="en-US" dirty="0" smtClean="0"/>
              <a:t>marketing campaign</a:t>
            </a:r>
          </a:p>
          <a:p>
            <a:pPr lvl="1"/>
            <a:r>
              <a:rPr lang="en-US" dirty="0" smtClean="0"/>
              <a:t>Write about your </a:t>
            </a:r>
            <a:r>
              <a:rPr lang="en-US" dirty="0" smtClean="0">
                <a:solidFill>
                  <a:srgbClr val="FAA4F4"/>
                </a:solidFill>
              </a:rPr>
              <a:t>feelings in relation </a:t>
            </a:r>
            <a:r>
              <a:rPr lang="en-US" dirty="0" smtClean="0"/>
              <a:t>to...</a:t>
            </a:r>
          </a:p>
          <a:p>
            <a:pPr lvl="1"/>
            <a:r>
              <a:rPr lang="en-US" dirty="0" smtClean="0"/>
              <a:t>Write </a:t>
            </a:r>
            <a:r>
              <a:rPr lang="en-US" dirty="0" smtClean="0">
                <a:solidFill>
                  <a:srgbClr val="FAA4F4"/>
                </a:solidFill>
              </a:rPr>
              <a:t>TV show, play, puppet show, role play, song  </a:t>
            </a:r>
            <a:r>
              <a:rPr lang="en-US" dirty="0" smtClean="0"/>
              <a:t>about</a:t>
            </a:r>
          </a:p>
          <a:p>
            <a:pPr lvl="1"/>
            <a:r>
              <a:rPr lang="en-US" dirty="0" smtClean="0"/>
              <a:t>Design a </a:t>
            </a:r>
            <a:r>
              <a:rPr lang="en-US" dirty="0" smtClean="0">
                <a:solidFill>
                  <a:srgbClr val="FAA4F4"/>
                </a:solidFill>
              </a:rPr>
              <a:t>new monetary system </a:t>
            </a:r>
          </a:p>
          <a:p>
            <a:pPr lvl="1"/>
            <a:r>
              <a:rPr lang="en-US" dirty="0" smtClean="0"/>
              <a:t>Dev </a:t>
            </a:r>
            <a:r>
              <a:rPr lang="en-US" dirty="0" smtClean="0">
                <a:solidFill>
                  <a:srgbClr val="FAA4F4"/>
                </a:solidFill>
              </a:rPr>
              <a:t>new restaurant-menu </a:t>
            </a:r>
            <a:r>
              <a:rPr lang="en-US" dirty="0" smtClean="0"/>
              <a:t>with variety of healthy foods</a:t>
            </a:r>
          </a:p>
          <a:p>
            <a:pPr lvl="1"/>
            <a:r>
              <a:rPr lang="en-US" dirty="0" smtClean="0"/>
              <a:t>Design a </a:t>
            </a:r>
            <a:r>
              <a:rPr lang="en-US" dirty="0" smtClean="0">
                <a:solidFill>
                  <a:srgbClr val="FAA4F4"/>
                </a:solidFill>
              </a:rPr>
              <a:t>record, book, magazine cover </a:t>
            </a:r>
            <a:r>
              <a:rPr lang="en-US" dirty="0" smtClean="0"/>
              <a:t>for...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Evaluating: Best verbs/ ideas?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 based on </a:t>
            </a:r>
            <a:r>
              <a:rPr lang="en-US" dirty="0" smtClean="0">
                <a:solidFill>
                  <a:srgbClr val="FAA4F4"/>
                </a:solidFill>
              </a:rPr>
              <a:t>in-depth reflection, criticism, assessment</a:t>
            </a:r>
          </a:p>
          <a:p>
            <a:pPr lvl="1"/>
            <a:r>
              <a:rPr lang="en-US" dirty="0" smtClean="0"/>
              <a:t>Checking</a:t>
            </a:r>
          </a:p>
          <a:p>
            <a:pPr lvl="1"/>
            <a:r>
              <a:rPr lang="en-US" dirty="0" err="1" smtClean="0">
                <a:solidFill>
                  <a:srgbClr val="FAA4F4"/>
                </a:solidFill>
              </a:rPr>
              <a:t>Hypothesising</a:t>
            </a:r>
            <a:endParaRPr lang="en-US" dirty="0" smtClean="0">
              <a:solidFill>
                <a:srgbClr val="FAA4F4"/>
              </a:solidFill>
            </a:endParaRPr>
          </a:p>
          <a:p>
            <a:pPr lvl="1"/>
            <a:r>
              <a:rPr lang="en-US" dirty="0" smtClean="0"/>
              <a:t>Critiquing</a:t>
            </a:r>
          </a:p>
          <a:p>
            <a:pPr lvl="1"/>
            <a:r>
              <a:rPr lang="en-US" dirty="0" smtClean="0"/>
              <a:t>Experimenting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Judging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Monitoring</a:t>
            </a:r>
          </a:p>
          <a:p>
            <a:r>
              <a:rPr lang="en-US" dirty="0" smtClean="0"/>
              <a:t>  Can you </a:t>
            </a:r>
            <a:r>
              <a:rPr lang="en-US" dirty="0" smtClean="0">
                <a:solidFill>
                  <a:srgbClr val="FAA4F4"/>
                </a:solidFill>
              </a:rPr>
              <a:t>justify a decision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AA4F4"/>
                </a:solidFill>
              </a:rPr>
              <a:t>course of action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5410200" y="685800"/>
            <a:ext cx="3429000" cy="2971800"/>
          </a:xfrm>
          <a:prstGeom prst="irregularSeal1">
            <a:avLst/>
          </a:prstGeom>
          <a:gradFill rotWithShape="1">
            <a:gsLst>
              <a:gs pos="0">
                <a:schemeClr val="accent2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Evaluating cont</a:t>
            </a:r>
            <a:endParaRPr lang="en-AU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2438400" y="1289050"/>
            <a:ext cx="4953000" cy="37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 indent="-457200">
              <a:buFont typeface="Wingdings" pitchFamily="2" charset="2"/>
              <a:buChar char="§"/>
            </a:pPr>
            <a:r>
              <a:rPr lang="en-US" sz="2400" b="1" dirty="0">
                <a:latin typeface="+mn-lt"/>
              </a:rPr>
              <a:t>  </a:t>
            </a:r>
            <a:r>
              <a:rPr lang="en-US" sz="2200" b="1" dirty="0">
                <a:latin typeface="+mn-lt"/>
              </a:rPr>
              <a:t>Justify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  </a:t>
            </a:r>
            <a:r>
              <a:rPr lang="en-US" sz="2200" b="1" dirty="0">
                <a:latin typeface="+mn-lt"/>
              </a:rPr>
              <a:t>Recommend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  </a:t>
            </a:r>
            <a:r>
              <a:rPr lang="en-US" sz="2200" b="1" dirty="0">
                <a:latin typeface="+mn-lt"/>
              </a:rPr>
              <a:t>Discriminate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  </a:t>
            </a:r>
            <a:r>
              <a:rPr lang="en-US" sz="2200" b="1" dirty="0">
                <a:latin typeface="+mn-lt"/>
              </a:rPr>
              <a:t>Appraise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  </a:t>
            </a:r>
            <a:r>
              <a:rPr lang="en-US" sz="2200" b="1" dirty="0">
                <a:latin typeface="+mn-lt"/>
              </a:rPr>
              <a:t>Probe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  </a:t>
            </a:r>
            <a:r>
              <a:rPr lang="en-US" sz="2200" b="1" dirty="0">
                <a:latin typeface="+mn-lt"/>
              </a:rPr>
              <a:t>Criticise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  </a:t>
            </a:r>
            <a:r>
              <a:rPr lang="en-US" sz="2200" b="1" dirty="0">
                <a:latin typeface="+mn-lt"/>
              </a:rPr>
              <a:t>Rank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  </a:t>
            </a:r>
            <a:r>
              <a:rPr lang="en-US" sz="2200" b="1" dirty="0">
                <a:latin typeface="+mn-lt"/>
              </a:rPr>
              <a:t>Reject</a:t>
            </a:r>
          </a:p>
          <a:p>
            <a:pPr>
              <a:spcBef>
                <a:spcPct val="50000"/>
              </a:spcBef>
            </a:pPr>
            <a:endParaRPr lang="en-AU" sz="2400" dirty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867400" y="1295400"/>
            <a:ext cx="259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Judging the value of ideas, materials and methods by developing and applying standards and criteria.</a:t>
            </a:r>
            <a:endParaRPr lang="en-AU" b="1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67200" y="4190998"/>
            <a:ext cx="4724400" cy="2231381"/>
            <a:chOff x="4648200" y="4191000"/>
            <a:chExt cx="4343400" cy="2230778"/>
          </a:xfrm>
        </p:grpSpPr>
        <p:sp>
          <p:nvSpPr>
            <p:cNvPr id="52232" name="Text Box 7"/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3429000" cy="1708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+mn-lt"/>
                </a:rPr>
                <a:t>Products </a:t>
              </a:r>
              <a:r>
                <a:rPr lang="en-US" sz="2400" b="1" dirty="0" smtClean="0">
                  <a:latin typeface="+mn-lt"/>
                </a:rPr>
                <a:t>include</a:t>
              </a:r>
              <a:endParaRPr lang="en-US" dirty="0">
                <a:latin typeface="+mn-lt"/>
              </a:endParaRPr>
            </a:p>
            <a:p>
              <a:pPr indent="-4572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dirty="0"/>
                <a:t> </a:t>
              </a:r>
              <a:r>
                <a:rPr lang="en-US" b="1" dirty="0"/>
                <a:t>Report</a:t>
              </a:r>
            </a:p>
            <a:p>
              <a:pPr indent="-4572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b="1" dirty="0"/>
                <a:t> Evaluation</a:t>
              </a:r>
            </a:p>
            <a:p>
              <a:pPr>
                <a:spcBef>
                  <a:spcPct val="50000"/>
                </a:spcBef>
              </a:pPr>
              <a:endParaRPr lang="en-AU" dirty="0">
                <a:solidFill>
                  <a:schemeClr val="accent2"/>
                </a:solidFill>
              </a:endParaRPr>
            </a:p>
          </p:txBody>
        </p:sp>
        <p:sp>
          <p:nvSpPr>
            <p:cNvPr id="52233" name="Text Box 8"/>
            <p:cNvSpPr txBox="1">
              <a:spLocks noChangeArrowheads="1"/>
            </p:cNvSpPr>
            <p:nvPr/>
          </p:nvSpPr>
          <p:spPr bwMode="auto">
            <a:xfrm>
              <a:off x="6629400" y="4191001"/>
              <a:ext cx="2362200" cy="2230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dirty="0">
                <a:solidFill>
                  <a:schemeClr val="accent2"/>
                </a:solidFill>
              </a:endParaRPr>
            </a:p>
            <a:p>
              <a:pPr indent="-4572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b="1" dirty="0" smtClean="0"/>
                <a:t>Investigation</a:t>
              </a:r>
              <a:endParaRPr lang="en-US" b="1" dirty="0"/>
            </a:p>
            <a:p>
              <a:pPr indent="-4572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b="1" dirty="0"/>
                <a:t> Conclusion</a:t>
              </a:r>
            </a:p>
            <a:p>
              <a:pPr indent="-4572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b="1" dirty="0"/>
                <a:t>Persuasive </a:t>
              </a:r>
              <a:r>
                <a:rPr lang="en-US" b="1" dirty="0" smtClean="0"/>
                <a:t>	speech</a:t>
              </a:r>
              <a:r>
                <a:rPr lang="en-US" sz="1600" b="1" dirty="0" smtClean="0"/>
                <a:t> </a:t>
              </a:r>
              <a:endParaRPr lang="en-US" sz="1600" b="1" dirty="0"/>
            </a:p>
            <a:p>
              <a:pPr>
                <a:spcBef>
                  <a:spcPct val="50000"/>
                </a:spcBef>
              </a:pPr>
              <a:endParaRPr lang="en-AU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457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Judge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Rate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Validate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Assess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Determine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Priorities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Compare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Evaluate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Defend</a:t>
            </a:r>
          </a:p>
          <a:p>
            <a:pPr indent="-457200"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Measure</a:t>
            </a:r>
            <a:endParaRPr lang="en-AU" sz="22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Learning outcomes/ Desired Learning Objectives (DLOs)? K/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Why/ what need to, and able to do after instruction?</a:t>
            </a:r>
          </a:p>
          <a:p>
            <a:r>
              <a:rPr lang="en-US" dirty="0" smtClean="0"/>
              <a:t>Formal statements that articulate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What</a:t>
            </a:r>
            <a:r>
              <a:rPr lang="en-US" dirty="0" smtClean="0"/>
              <a:t> students are </a:t>
            </a:r>
            <a:r>
              <a:rPr lang="en-US" dirty="0" smtClean="0">
                <a:solidFill>
                  <a:srgbClr val="FAA4F4"/>
                </a:solidFill>
              </a:rPr>
              <a:t>able to do after instruction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Why</a:t>
            </a:r>
            <a:r>
              <a:rPr lang="en-US" dirty="0" smtClean="0"/>
              <a:t> students </a:t>
            </a:r>
            <a:r>
              <a:rPr lang="en-US" dirty="0" smtClean="0">
                <a:solidFill>
                  <a:srgbClr val="FAA4F4"/>
                </a:solidFill>
              </a:rPr>
              <a:t>need to do this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8306" name="Picture 2" descr="http://nextgenerationextensiondotcom.files.wordpress.com/2013/10/flippedclassro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4029075" cy="3035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FFFF00"/>
                </a:solidFill>
              </a:rPr>
              <a:t>Best classroom roles for Evaluating? An</a:t>
            </a:r>
            <a:endParaRPr lang="en-AU" sz="2200" dirty="0" smtClean="0">
              <a:solidFill>
                <a:srgbClr val="FFFF00"/>
              </a:solidFill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b="1" dirty="0" smtClean="0"/>
              <a:t>Teacher roles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 b="1" dirty="0" smtClean="0"/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Clarifies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Accepts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Guides </a:t>
            </a:r>
            <a:endParaRPr lang="en-AU" sz="2200" b="1" dirty="0" smtClean="0">
              <a:solidFill>
                <a:srgbClr val="FAA4F4"/>
              </a:solidFill>
            </a:endParaRPr>
          </a:p>
        </p:txBody>
      </p:sp>
      <p:sp>
        <p:nvSpPr>
          <p:cNvPr id="7987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5344" y="1770501"/>
            <a:ext cx="258365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b="1" dirty="0" smtClean="0"/>
              <a:t>Student roles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Judges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Disputes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Compares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Critiques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Questions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Argues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Assesses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Decides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AA4F4"/>
                </a:solidFill>
              </a:rPr>
              <a:t>Selects 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Justifies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Active participant</a:t>
            </a:r>
            <a:endParaRPr lang="en-AU" sz="22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B2852-5249-4547-BABE-FB8691F1AC4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Evaluating: Best </a:t>
            </a:r>
            <a:r>
              <a:rPr lang="en-AU" dirty="0" smtClean="0"/>
              <a:t>potential activities and products: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</a:t>
            </a:r>
            <a:r>
              <a:rPr lang="en-US" dirty="0" smtClean="0">
                <a:solidFill>
                  <a:srgbClr val="FFFF00"/>
                </a:solidFill>
              </a:rPr>
              <a:t>letter</a:t>
            </a:r>
            <a:r>
              <a:rPr lang="en-US" dirty="0" smtClean="0"/>
              <a:t> to the editor</a:t>
            </a:r>
          </a:p>
          <a:p>
            <a:r>
              <a:rPr lang="en-US" dirty="0" smtClean="0"/>
              <a:t>Prepare and conduct a </a:t>
            </a:r>
            <a:r>
              <a:rPr lang="en-US" dirty="0" smtClean="0">
                <a:solidFill>
                  <a:srgbClr val="FFFF00"/>
                </a:solidFill>
              </a:rPr>
              <a:t>debate</a:t>
            </a:r>
          </a:p>
          <a:p>
            <a:r>
              <a:rPr lang="en-US" dirty="0" smtClean="0"/>
              <a:t>Prepare a </a:t>
            </a:r>
            <a:r>
              <a:rPr lang="en-US" dirty="0" smtClean="0">
                <a:solidFill>
                  <a:srgbClr val="FFFF00"/>
                </a:solidFill>
              </a:rPr>
              <a:t>list of criteria </a:t>
            </a:r>
            <a:r>
              <a:rPr lang="en-US" dirty="0" smtClean="0"/>
              <a:t>to judge…</a:t>
            </a:r>
          </a:p>
          <a:p>
            <a:r>
              <a:rPr lang="en-US" dirty="0" smtClean="0"/>
              <a:t>Write a </a:t>
            </a:r>
            <a:r>
              <a:rPr lang="en-US" dirty="0" smtClean="0">
                <a:solidFill>
                  <a:srgbClr val="FFFF00"/>
                </a:solidFill>
              </a:rPr>
              <a:t>persuasive speech </a:t>
            </a:r>
            <a:r>
              <a:rPr lang="en-US" dirty="0" smtClean="0"/>
              <a:t>arguing for/against…</a:t>
            </a:r>
          </a:p>
          <a:p>
            <a:r>
              <a:rPr lang="en-US" dirty="0" smtClean="0"/>
              <a:t>Make booklet about </a:t>
            </a:r>
            <a:r>
              <a:rPr lang="en-US" dirty="0" smtClean="0">
                <a:solidFill>
                  <a:srgbClr val="FFFF00"/>
                </a:solidFill>
              </a:rPr>
              <a:t>5 imp rules</a:t>
            </a:r>
            <a:r>
              <a:rPr lang="en-US" dirty="0" smtClean="0"/>
              <a:t>-  </a:t>
            </a:r>
            <a:r>
              <a:rPr lang="en-US" dirty="0" smtClean="0">
                <a:solidFill>
                  <a:srgbClr val="FFFF00"/>
                </a:solidFill>
              </a:rPr>
              <a:t>Convince others</a:t>
            </a:r>
          </a:p>
          <a:p>
            <a:r>
              <a:rPr lang="en-US" dirty="0" smtClean="0"/>
              <a:t>Write a </a:t>
            </a:r>
            <a:r>
              <a:rPr lang="en-US" dirty="0" smtClean="0">
                <a:solidFill>
                  <a:srgbClr val="FFFF00"/>
                </a:solidFill>
              </a:rPr>
              <a:t>letter</a:t>
            </a:r>
            <a:r>
              <a:rPr lang="en-US" dirty="0" smtClean="0"/>
              <a:t> to. ..</a:t>
            </a:r>
            <a:r>
              <a:rPr lang="en-US" dirty="0" smtClean="0">
                <a:solidFill>
                  <a:srgbClr val="FFFF00"/>
                </a:solidFill>
              </a:rPr>
              <a:t>advising on changes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Write a </a:t>
            </a:r>
            <a:r>
              <a:rPr lang="en-US" dirty="0" smtClean="0">
                <a:solidFill>
                  <a:srgbClr val="FFFF00"/>
                </a:solidFill>
              </a:rPr>
              <a:t>half-yearly report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Evaluate the </a:t>
            </a:r>
            <a:r>
              <a:rPr lang="en-US" dirty="0" smtClean="0">
                <a:solidFill>
                  <a:srgbClr val="FFFF00"/>
                </a:solidFill>
              </a:rPr>
              <a:t>character’s actions </a:t>
            </a:r>
            <a:r>
              <a:rPr lang="en-US" dirty="0" smtClean="0"/>
              <a:t>in the story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guidance for good BT-questions? An</a:t>
            </a:r>
            <a:endParaRPr lang="en-AU" dirty="0" smtClean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Qs to: Purpose, goals, classify complexity, vary levels?</a:t>
            </a:r>
          </a:p>
          <a:p>
            <a:r>
              <a:rPr lang="en-US" dirty="0" smtClean="0"/>
              <a:t>Use questioning </a:t>
            </a:r>
            <a:r>
              <a:rPr lang="en-US" dirty="0" smtClean="0">
                <a:solidFill>
                  <a:srgbClr val="FF99FF"/>
                </a:solidFill>
              </a:rPr>
              <a:t>purposefully</a:t>
            </a:r>
            <a:r>
              <a:rPr lang="en-US" dirty="0" smtClean="0"/>
              <a:t>: achieve </a:t>
            </a:r>
            <a:r>
              <a:rPr lang="en-US" dirty="0" smtClean="0">
                <a:solidFill>
                  <a:srgbClr val="FF99FF"/>
                </a:solidFill>
              </a:rPr>
              <a:t>well-defined goals</a:t>
            </a:r>
            <a:endParaRPr lang="en-AU" dirty="0" smtClean="0">
              <a:solidFill>
                <a:srgbClr val="FF99FF"/>
              </a:solidFill>
            </a:endParaRPr>
          </a:p>
          <a:p>
            <a:r>
              <a:rPr lang="en-AU" dirty="0" smtClean="0"/>
              <a:t>BT: </a:t>
            </a:r>
            <a:r>
              <a:rPr lang="en-AU" dirty="0" smtClean="0">
                <a:solidFill>
                  <a:srgbClr val="FF99FF"/>
                </a:solidFill>
              </a:rPr>
              <a:t>Classifies</a:t>
            </a:r>
            <a:r>
              <a:rPr lang="en-AU" dirty="0" smtClean="0"/>
              <a:t> thinking by level of </a:t>
            </a:r>
            <a:r>
              <a:rPr lang="en-AU" dirty="0" smtClean="0">
                <a:solidFill>
                  <a:srgbClr val="FF99FF"/>
                </a:solidFill>
              </a:rPr>
              <a:t>complexity</a:t>
            </a:r>
          </a:p>
          <a:p>
            <a:pPr lvl="1"/>
            <a:r>
              <a:rPr lang="en-AU" dirty="0" smtClean="0"/>
              <a:t>Gives opportunity: Learn/ practice </a:t>
            </a:r>
            <a:r>
              <a:rPr lang="en-AU" dirty="0" smtClean="0">
                <a:solidFill>
                  <a:srgbClr val="FF99FF"/>
                </a:solidFill>
              </a:rPr>
              <a:t>range of thinking skills</a:t>
            </a:r>
          </a:p>
          <a:p>
            <a:pPr lvl="1"/>
            <a:r>
              <a:rPr lang="en-AU" dirty="0" smtClean="0"/>
              <a:t>BT involves </a:t>
            </a:r>
            <a:r>
              <a:rPr lang="en-AU" dirty="0" smtClean="0">
                <a:solidFill>
                  <a:srgbClr val="FF99FF"/>
                </a:solidFill>
              </a:rPr>
              <a:t>all categories </a:t>
            </a:r>
            <a:r>
              <a:rPr lang="en-AU" dirty="0" smtClean="0"/>
              <a:t>of questions</a:t>
            </a:r>
          </a:p>
          <a:p>
            <a:r>
              <a:rPr lang="en-AU" dirty="0" smtClean="0"/>
              <a:t>Typically: </a:t>
            </a:r>
            <a:r>
              <a:rPr lang="en-AU" dirty="0" smtClean="0">
                <a:solidFill>
                  <a:srgbClr val="FF99FF"/>
                </a:solidFill>
              </a:rPr>
              <a:t>Vary level of Qs </a:t>
            </a:r>
            <a:r>
              <a:rPr lang="en-AU" dirty="0" smtClean="0"/>
              <a:t>within a single lesson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Guidance: How ask BT Qs? An</a:t>
            </a:r>
            <a:br>
              <a:rPr lang="en-US" dirty="0" smtClean="0"/>
            </a:br>
            <a:r>
              <a:rPr lang="en-US" dirty="0" smtClean="0"/>
              <a:t>What does BT do for what purpose?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Purposefully to achieve clear obj?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Classify T by complexity: To practice range of T-Skills?</a:t>
            </a:r>
          </a:p>
          <a:p>
            <a:r>
              <a:rPr lang="en-US" dirty="0" smtClean="0">
                <a:solidFill>
                  <a:srgbClr val="FAA4F4"/>
                </a:solidFill>
              </a:rPr>
              <a:t>Use Qs purposefully</a:t>
            </a:r>
            <a:r>
              <a:rPr lang="en-US" dirty="0" smtClean="0"/>
              <a:t>: Achieve </a:t>
            </a:r>
            <a:r>
              <a:rPr lang="en-US" dirty="0" smtClean="0">
                <a:solidFill>
                  <a:srgbClr val="FAA4F4"/>
                </a:solidFill>
              </a:rPr>
              <a:t>well-defined obj/ </a:t>
            </a:r>
            <a:r>
              <a:rPr lang="en-US" dirty="0" smtClean="0"/>
              <a:t>goals</a:t>
            </a:r>
          </a:p>
          <a:p>
            <a:r>
              <a:rPr lang="en-US" dirty="0" smtClean="0"/>
              <a:t>BT: </a:t>
            </a:r>
            <a:r>
              <a:rPr lang="en-US" dirty="0" smtClean="0">
                <a:solidFill>
                  <a:srgbClr val="FAA4F4"/>
                </a:solidFill>
              </a:rPr>
              <a:t>Classifies thinking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FAA4F4"/>
                </a:solidFill>
              </a:rPr>
              <a:t>level of complexity</a:t>
            </a:r>
          </a:p>
          <a:p>
            <a:pPr lvl="1"/>
            <a:r>
              <a:rPr lang="en-US" dirty="0" smtClean="0"/>
              <a:t>Gives opportunity: </a:t>
            </a:r>
            <a:r>
              <a:rPr lang="en-US" dirty="0" smtClean="0">
                <a:solidFill>
                  <a:srgbClr val="FAA4F4"/>
                </a:solidFill>
              </a:rPr>
              <a:t>Learn/ practice range of T-skills</a:t>
            </a:r>
          </a:p>
          <a:p>
            <a:pPr lvl="1"/>
            <a:r>
              <a:rPr lang="en-US" dirty="0" smtClean="0"/>
              <a:t>BT </a:t>
            </a:r>
            <a:r>
              <a:rPr lang="en-US" dirty="0" smtClean="0">
                <a:solidFill>
                  <a:srgbClr val="FAA4F4"/>
                </a:solidFill>
              </a:rPr>
              <a:t>involves all categories </a:t>
            </a:r>
            <a:r>
              <a:rPr lang="en-US" dirty="0" smtClean="0"/>
              <a:t>of questions</a:t>
            </a:r>
          </a:p>
          <a:p>
            <a:r>
              <a:rPr lang="en-US" dirty="0" smtClean="0"/>
              <a:t>Typically: </a:t>
            </a:r>
            <a:r>
              <a:rPr lang="en-US" dirty="0" smtClean="0">
                <a:solidFill>
                  <a:srgbClr val="FAA4F4"/>
                </a:solidFill>
              </a:rPr>
              <a:t>Vary level of Qs </a:t>
            </a:r>
            <a:r>
              <a:rPr lang="en-US" dirty="0" smtClean="0"/>
              <a:t>within a single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 Lower Order Questions? C/ An</a:t>
            </a:r>
            <a:endParaRPr lang="en-AU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Evaluate preparation/ C?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Diagnose strengths/ weaknesses?</a:t>
            </a:r>
          </a:p>
          <a:p>
            <a:r>
              <a:rPr lang="en-US" dirty="0" smtClean="0"/>
              <a:t>Those at: </a:t>
            </a:r>
            <a:r>
              <a:rPr lang="en-US" dirty="0" smtClean="0">
                <a:solidFill>
                  <a:srgbClr val="FF99FF"/>
                </a:solidFill>
              </a:rPr>
              <a:t>R</a:t>
            </a:r>
            <a:r>
              <a:rPr lang="en-US" b="1" dirty="0" smtClean="0">
                <a:solidFill>
                  <a:srgbClr val="FF99FF"/>
                </a:solidFill>
              </a:rPr>
              <a:t>emembering, understanding </a:t>
            </a:r>
            <a:r>
              <a:rPr lang="en-US" dirty="0" smtClean="0">
                <a:solidFill>
                  <a:srgbClr val="FF99FF"/>
                </a:solidFill>
              </a:rPr>
              <a:t>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Usually questions at lower levels are </a:t>
            </a:r>
            <a:r>
              <a:rPr lang="en-US" dirty="0" smtClean="0">
                <a:solidFill>
                  <a:srgbClr val="FAA4F4"/>
                </a:solidFill>
              </a:rPr>
              <a:t>appropriate for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Evaluating</a:t>
            </a:r>
            <a:r>
              <a:rPr lang="en-US" dirty="0" smtClean="0"/>
              <a:t>: Students’ </a:t>
            </a:r>
            <a:r>
              <a:rPr lang="en-US" dirty="0" smtClean="0">
                <a:solidFill>
                  <a:srgbClr val="FF99FF"/>
                </a:solidFill>
              </a:rPr>
              <a:t>preparation and comprehension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Diagnosing</a:t>
            </a:r>
            <a:r>
              <a:rPr lang="en-US" dirty="0" smtClean="0"/>
              <a:t>: Students’ </a:t>
            </a:r>
            <a:r>
              <a:rPr lang="en-US" dirty="0" smtClean="0">
                <a:solidFill>
                  <a:srgbClr val="FF99FF"/>
                </a:solidFill>
              </a:rPr>
              <a:t>strengths and weaknesses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Reviewing or summarizing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 Higher order Qs? C/ 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Analysis, evaluation, creation skills?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Encourage deep, crit TSs, self-directed learners?</a:t>
            </a:r>
          </a:p>
          <a:p>
            <a:r>
              <a:rPr lang="en-US" dirty="0" smtClean="0"/>
              <a:t>Higher Order Qs: Requiring </a:t>
            </a:r>
            <a:r>
              <a:rPr lang="en-US" dirty="0" smtClean="0">
                <a:solidFill>
                  <a:srgbClr val="FF99FF"/>
                </a:solidFill>
              </a:rPr>
              <a:t>complex application </a:t>
            </a:r>
          </a:p>
          <a:p>
            <a:r>
              <a:rPr lang="en-US" dirty="0" smtClean="0"/>
              <a:t>Appropriate: For </a:t>
            </a:r>
            <a:r>
              <a:rPr lang="en-US" dirty="0" smtClean="0">
                <a:solidFill>
                  <a:srgbClr val="FF99FF"/>
                </a:solidFill>
              </a:rPr>
              <a:t>analysis, evaluation, creation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Encourage students to </a:t>
            </a:r>
            <a:r>
              <a:rPr lang="en-US" dirty="0" smtClean="0">
                <a:solidFill>
                  <a:srgbClr val="FF99FF"/>
                </a:solidFill>
              </a:rPr>
              <a:t>think deeply and critically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Problem solving</a:t>
            </a:r>
          </a:p>
          <a:p>
            <a:pPr lvl="1"/>
            <a:r>
              <a:rPr lang="en-US" dirty="0" smtClean="0"/>
              <a:t>Encouraging </a:t>
            </a:r>
            <a:r>
              <a:rPr lang="en-US" dirty="0" smtClean="0">
                <a:solidFill>
                  <a:srgbClr val="FF99FF"/>
                </a:solidFill>
              </a:rPr>
              <a:t>discussions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Stimulating</a:t>
            </a:r>
            <a:r>
              <a:rPr lang="en-US" dirty="0" smtClean="0"/>
              <a:t> students to </a:t>
            </a:r>
            <a:r>
              <a:rPr lang="en-US" dirty="0" smtClean="0">
                <a:solidFill>
                  <a:srgbClr val="FF99FF"/>
                </a:solidFill>
              </a:rPr>
              <a:t>seek info on their own </a:t>
            </a:r>
          </a:p>
          <a:p>
            <a:pPr lvl="1"/>
            <a:r>
              <a:rPr lang="en-US" dirty="0" smtClean="0"/>
              <a:t>Go </a:t>
            </a:r>
            <a:r>
              <a:rPr lang="en-US" dirty="0" smtClean="0">
                <a:solidFill>
                  <a:srgbClr val="FF99FF"/>
                </a:solidFill>
              </a:rPr>
              <a:t>beyond textual material </a:t>
            </a:r>
            <a:r>
              <a:rPr lang="en-US" dirty="0" smtClean="0"/>
              <a:t>in that </a:t>
            </a:r>
          </a:p>
          <a:p>
            <a:pPr lvl="1"/>
            <a:r>
              <a:rPr lang="en-US" dirty="0" smtClean="0"/>
              <a:t>Must be </a:t>
            </a:r>
            <a:r>
              <a:rPr lang="en-US" dirty="0" smtClean="0">
                <a:solidFill>
                  <a:srgbClr val="FF99FF"/>
                </a:solidFill>
              </a:rPr>
              <a:t>inferred/ extrapolated </a:t>
            </a:r>
            <a:r>
              <a:rPr lang="en-US" dirty="0" smtClean="0"/>
              <a:t>from assigned material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99FF"/>
                </a:solidFill>
              </a:rPr>
              <a:t>creativity, originality, crit thinking </a:t>
            </a:r>
            <a:r>
              <a:rPr lang="en-US" dirty="0" smtClean="0"/>
              <a:t>at higher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 HOT skills? C/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F99FF"/>
                </a:solidFill>
              </a:rPr>
              <a:t>Connect fact to one-another, cat, new solutions?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Not memorization: Do something with the facts </a:t>
            </a:r>
          </a:p>
          <a:p>
            <a:r>
              <a:rPr lang="en-US" dirty="0" smtClean="0"/>
              <a:t>Must </a:t>
            </a:r>
            <a:r>
              <a:rPr lang="en-US" dirty="0" smtClean="0">
                <a:solidFill>
                  <a:srgbClr val="FF99FF"/>
                </a:solidFill>
              </a:rPr>
              <a:t>understand/ connect </a:t>
            </a:r>
            <a:r>
              <a:rPr lang="en-US" dirty="0" smtClean="0"/>
              <a:t>them </a:t>
            </a:r>
            <a:r>
              <a:rPr lang="en-US" dirty="0" smtClean="0">
                <a:solidFill>
                  <a:srgbClr val="FF99FF"/>
                </a:solidFill>
              </a:rPr>
              <a:t>to each other</a:t>
            </a:r>
          </a:p>
          <a:p>
            <a:pPr lvl="1"/>
            <a:r>
              <a:rPr lang="en-US" dirty="0" smtClean="0">
                <a:solidFill>
                  <a:srgbClr val="5FE8D6"/>
                </a:solidFill>
              </a:rPr>
              <a:t>Categorize, manipulate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Put them together in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new or novel ways</a:t>
            </a:r>
          </a:p>
          <a:p>
            <a:pPr lvl="1"/>
            <a:r>
              <a:rPr lang="en-US" dirty="0" smtClean="0"/>
              <a:t>Apply them as we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seek new solutions </a:t>
            </a:r>
            <a:r>
              <a:rPr lang="en-US" dirty="0" smtClean="0"/>
              <a:t>to new problems</a:t>
            </a:r>
          </a:p>
          <a:p>
            <a:pPr lvl="1"/>
            <a:r>
              <a:rPr lang="en-US" dirty="0" smtClean="0"/>
              <a:t>Higher Order Thinking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involves Metacognition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questions for Remembering: C/ An</a:t>
            </a:r>
            <a:endParaRPr lang="en-AU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620000" cy="5410200"/>
          </a:xfrm>
        </p:spPr>
        <p:txBody>
          <a:bodyPr>
            <a:normAutofit/>
          </a:bodyPr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r>
              <a:rPr lang="en-AU" sz="2200" dirty="0" smtClean="0">
                <a:solidFill>
                  <a:srgbClr val="5FE8D6"/>
                </a:solidFill>
              </a:rPr>
              <a:t>What </a:t>
            </a:r>
            <a:r>
              <a:rPr lang="en-AU" sz="2200" dirty="0">
                <a:solidFill>
                  <a:srgbClr val="5FE8D6"/>
                </a:solidFill>
              </a:rPr>
              <a:t>happened after</a:t>
            </a:r>
            <a:r>
              <a:rPr lang="en-AU" sz="2200" dirty="0"/>
              <a:t>...?</a:t>
            </a:r>
          </a:p>
          <a:p>
            <a:pPr>
              <a:defRPr/>
            </a:pPr>
            <a:r>
              <a:rPr lang="en-AU" sz="2200" dirty="0">
                <a:solidFill>
                  <a:srgbClr val="5FE8D6"/>
                </a:solidFill>
              </a:rPr>
              <a:t>How many</a:t>
            </a:r>
            <a:r>
              <a:rPr lang="en-AU" sz="2200" dirty="0"/>
              <a:t>...?</a:t>
            </a:r>
          </a:p>
          <a:p>
            <a:pPr>
              <a:defRPr/>
            </a:pPr>
            <a:r>
              <a:rPr lang="en-AU" sz="2200" dirty="0">
                <a:solidFill>
                  <a:srgbClr val="FAA4F4"/>
                </a:solidFill>
              </a:rPr>
              <a:t>What is</a:t>
            </a:r>
            <a:r>
              <a:rPr lang="en-AU" sz="2200" dirty="0"/>
              <a:t>...?</a:t>
            </a:r>
          </a:p>
          <a:p>
            <a:pPr>
              <a:defRPr/>
            </a:pPr>
            <a:r>
              <a:rPr lang="en-AU" sz="2200" dirty="0">
                <a:solidFill>
                  <a:srgbClr val="5FE8D6"/>
                </a:solidFill>
              </a:rPr>
              <a:t>Who was it that</a:t>
            </a:r>
            <a:r>
              <a:rPr lang="en-AU" sz="2200" dirty="0"/>
              <a:t>...?</a:t>
            </a:r>
          </a:p>
          <a:p>
            <a:pPr>
              <a:defRPr/>
            </a:pPr>
            <a:r>
              <a:rPr lang="en-AU" sz="2200" dirty="0">
                <a:solidFill>
                  <a:srgbClr val="5FE8D6"/>
                </a:solidFill>
              </a:rPr>
              <a:t>Can you name </a:t>
            </a:r>
            <a:r>
              <a:rPr lang="en-AU" sz="2200" dirty="0"/>
              <a:t>...?</a:t>
            </a:r>
          </a:p>
          <a:p>
            <a:pPr>
              <a:defRPr/>
            </a:pPr>
            <a:r>
              <a:rPr lang="en-AU" sz="2200" dirty="0"/>
              <a:t>Find the </a:t>
            </a:r>
            <a:r>
              <a:rPr lang="en-AU" sz="2200" dirty="0">
                <a:solidFill>
                  <a:srgbClr val="FAA4F4"/>
                </a:solidFill>
              </a:rPr>
              <a:t>definition</a:t>
            </a:r>
            <a:r>
              <a:rPr lang="en-AU" sz="2200" dirty="0"/>
              <a:t> of…</a:t>
            </a:r>
          </a:p>
          <a:p>
            <a:pPr>
              <a:defRPr/>
            </a:pPr>
            <a:r>
              <a:rPr lang="en-AU" sz="2200" dirty="0">
                <a:solidFill>
                  <a:srgbClr val="5FE8D6"/>
                </a:solidFill>
              </a:rPr>
              <a:t>Describe</a:t>
            </a:r>
            <a:r>
              <a:rPr lang="en-AU" sz="2200" dirty="0"/>
              <a:t> what happened after…</a:t>
            </a:r>
          </a:p>
          <a:p>
            <a:pPr>
              <a:defRPr/>
            </a:pPr>
            <a:r>
              <a:rPr lang="en-AU" sz="2200" dirty="0">
                <a:solidFill>
                  <a:srgbClr val="5FE8D6"/>
                </a:solidFill>
              </a:rPr>
              <a:t>Who spoke to</a:t>
            </a:r>
            <a:r>
              <a:rPr lang="en-AU" sz="2200" dirty="0"/>
              <a:t>...?</a:t>
            </a:r>
          </a:p>
          <a:p>
            <a:pPr>
              <a:defRPr/>
            </a:pPr>
            <a:r>
              <a:rPr lang="en-AU" sz="2200" dirty="0"/>
              <a:t>Which is </a:t>
            </a:r>
            <a:r>
              <a:rPr lang="en-AU" sz="2200" dirty="0">
                <a:solidFill>
                  <a:srgbClr val="FAA4F4"/>
                </a:solidFill>
              </a:rPr>
              <a:t>true or false</a:t>
            </a:r>
            <a:r>
              <a:rPr lang="en-AU" sz="2200" dirty="0"/>
              <a:t>...?</a:t>
            </a:r>
          </a:p>
          <a:p>
            <a:pPr algn="r">
              <a:buFontTx/>
              <a:buNone/>
              <a:defRPr/>
            </a:pPr>
            <a:endParaRPr lang="en-AU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Best questions for Understanding: C/ An</a:t>
            </a:r>
            <a:endParaRPr lang="en-AU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>
              <a:defRPr/>
            </a:pPr>
            <a:endParaRPr lang="en-AU" sz="2800" dirty="0" smtClean="0"/>
          </a:p>
          <a:p>
            <a:pPr>
              <a:defRPr/>
            </a:pPr>
            <a:r>
              <a:rPr lang="en-AU" sz="2200" dirty="0" smtClean="0"/>
              <a:t>Can </a:t>
            </a:r>
            <a:r>
              <a:rPr lang="en-AU" sz="2200" dirty="0"/>
              <a:t>you </a:t>
            </a:r>
            <a:r>
              <a:rPr lang="en-AU" sz="2200" dirty="0">
                <a:solidFill>
                  <a:srgbClr val="FAA4F4"/>
                </a:solidFill>
              </a:rPr>
              <a:t>explain</a:t>
            </a:r>
            <a:r>
              <a:rPr lang="en-AU" sz="2200" dirty="0"/>
              <a:t> why…?</a:t>
            </a:r>
          </a:p>
          <a:p>
            <a:pPr>
              <a:defRPr/>
            </a:pPr>
            <a:r>
              <a:rPr lang="en-AU" sz="2200" dirty="0"/>
              <a:t>Can you write in your </a:t>
            </a:r>
            <a:r>
              <a:rPr lang="en-AU" sz="2200" dirty="0">
                <a:solidFill>
                  <a:srgbClr val="FAA4F4"/>
                </a:solidFill>
              </a:rPr>
              <a:t>own words</a:t>
            </a:r>
            <a:r>
              <a:rPr lang="en-AU" sz="2200" dirty="0"/>
              <a:t>? </a:t>
            </a:r>
          </a:p>
          <a:p>
            <a:pPr>
              <a:defRPr/>
            </a:pPr>
            <a:r>
              <a:rPr lang="en-AU" sz="2200" dirty="0"/>
              <a:t>How would you explain…?</a:t>
            </a:r>
          </a:p>
          <a:p>
            <a:pPr>
              <a:defRPr/>
            </a:pPr>
            <a:r>
              <a:rPr lang="en-AU" sz="2200" dirty="0"/>
              <a:t>Can you write a </a:t>
            </a:r>
            <a:r>
              <a:rPr lang="en-AU" sz="2200" dirty="0">
                <a:solidFill>
                  <a:srgbClr val="FAA4F4"/>
                </a:solidFill>
              </a:rPr>
              <a:t>brief outline</a:t>
            </a:r>
            <a:r>
              <a:rPr lang="en-AU" sz="2200" dirty="0"/>
              <a:t>...?</a:t>
            </a:r>
          </a:p>
          <a:p>
            <a:pPr>
              <a:defRPr/>
            </a:pPr>
            <a:r>
              <a:rPr lang="en-AU" sz="2200" dirty="0"/>
              <a:t>What do you think could have </a:t>
            </a:r>
            <a:r>
              <a:rPr lang="en-AU" sz="2200" dirty="0">
                <a:solidFill>
                  <a:srgbClr val="FAA4F4"/>
                </a:solidFill>
              </a:rPr>
              <a:t>happened next</a:t>
            </a:r>
            <a:r>
              <a:rPr lang="en-AU" sz="2200" dirty="0"/>
              <a:t>...?</a:t>
            </a:r>
          </a:p>
          <a:p>
            <a:pPr>
              <a:defRPr/>
            </a:pPr>
            <a:r>
              <a:rPr lang="en-AU" sz="2200" dirty="0">
                <a:solidFill>
                  <a:srgbClr val="FAA4F4"/>
                </a:solidFill>
              </a:rPr>
              <a:t>Who do you think</a:t>
            </a:r>
            <a:r>
              <a:rPr lang="en-AU" sz="2200" dirty="0"/>
              <a:t>...?</a:t>
            </a:r>
          </a:p>
          <a:p>
            <a:pPr>
              <a:defRPr/>
            </a:pPr>
            <a:r>
              <a:rPr lang="en-AU" sz="2200" dirty="0"/>
              <a:t>What was the </a:t>
            </a:r>
            <a:r>
              <a:rPr lang="en-AU" sz="2200" dirty="0">
                <a:solidFill>
                  <a:srgbClr val="FAA4F4"/>
                </a:solidFill>
              </a:rPr>
              <a:t>main idea</a:t>
            </a:r>
            <a:r>
              <a:rPr lang="en-AU" sz="2200" dirty="0"/>
              <a:t>...?</a:t>
            </a:r>
          </a:p>
          <a:p>
            <a:pPr>
              <a:defRPr/>
            </a:pPr>
            <a:r>
              <a:rPr lang="en-AU" sz="2200" dirty="0"/>
              <a:t>Can you </a:t>
            </a:r>
            <a:r>
              <a:rPr lang="en-AU" sz="2200" dirty="0">
                <a:solidFill>
                  <a:srgbClr val="FAA4F4"/>
                </a:solidFill>
              </a:rPr>
              <a:t>clarify</a:t>
            </a:r>
            <a:r>
              <a:rPr lang="en-AU" sz="2200" dirty="0"/>
              <a:t>…?</a:t>
            </a:r>
          </a:p>
          <a:p>
            <a:pPr>
              <a:defRPr/>
            </a:pPr>
            <a:r>
              <a:rPr lang="en-US" sz="2200" dirty="0"/>
              <a:t>Can you </a:t>
            </a:r>
            <a:r>
              <a:rPr lang="en-US" sz="2200" dirty="0">
                <a:solidFill>
                  <a:srgbClr val="FAA4F4"/>
                </a:solidFill>
              </a:rPr>
              <a:t>illustrate</a:t>
            </a:r>
            <a:r>
              <a:rPr lang="en-US" sz="2200" dirty="0"/>
              <a:t>…?</a:t>
            </a:r>
            <a:endParaRPr lang="en-AU" sz="2200" dirty="0"/>
          </a:p>
          <a:p>
            <a:pPr>
              <a:defRPr/>
            </a:pPr>
            <a:r>
              <a:rPr lang="en-AU" sz="2200" dirty="0">
                <a:solidFill>
                  <a:srgbClr val="FAA4F4"/>
                </a:solidFill>
              </a:rPr>
              <a:t>Does everyone act in the way </a:t>
            </a:r>
            <a:r>
              <a:rPr lang="en-AU" sz="2200" dirty="0"/>
              <a:t>that …….. does?</a:t>
            </a:r>
          </a:p>
          <a:p>
            <a:pPr algn="r">
              <a:buFontTx/>
              <a:buNone/>
              <a:defRPr/>
            </a:pPr>
            <a:endParaRPr lang="en-AU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Best questions for Applying? C/ An</a:t>
            </a:r>
            <a:endParaRPr lang="en-AU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</a:t>
            </a:r>
            <a:r>
              <a:rPr lang="en-US" dirty="0" smtClean="0">
                <a:solidFill>
                  <a:srgbClr val="FAA4F4"/>
                </a:solidFill>
              </a:rPr>
              <a:t>know of another instance </a:t>
            </a:r>
            <a:r>
              <a:rPr lang="en-US" dirty="0" smtClean="0"/>
              <a:t>where…?</a:t>
            </a:r>
          </a:p>
          <a:p>
            <a:r>
              <a:rPr lang="en-US" dirty="0" smtClean="0"/>
              <a:t>Can you </a:t>
            </a:r>
            <a:r>
              <a:rPr lang="en-US" dirty="0" smtClean="0">
                <a:solidFill>
                  <a:srgbClr val="FAA4F4"/>
                </a:solidFill>
              </a:rPr>
              <a:t>group by characteristics </a:t>
            </a:r>
            <a:r>
              <a:rPr lang="en-US" dirty="0" smtClean="0"/>
              <a:t>such as…?</a:t>
            </a:r>
          </a:p>
          <a:p>
            <a:r>
              <a:rPr lang="en-US" dirty="0" smtClean="0"/>
              <a:t>From given info, </a:t>
            </a:r>
            <a:r>
              <a:rPr lang="en-US" dirty="0" smtClean="0">
                <a:solidFill>
                  <a:srgbClr val="FAA4F4"/>
                </a:solidFill>
              </a:rPr>
              <a:t>develop a set of instructions </a:t>
            </a:r>
            <a:r>
              <a:rPr lang="en-US" dirty="0" smtClean="0"/>
              <a:t>about…?</a:t>
            </a:r>
          </a:p>
          <a:p>
            <a:pPr algn="r">
              <a:buFontTx/>
              <a:buNone/>
            </a:pPr>
            <a:endParaRPr lang="en-US" sz="1800" dirty="0" smtClean="0"/>
          </a:p>
          <a:p>
            <a:pPr algn="r"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http://www.shane-mason.com/wp-content/uploads/2012/08/Blooms-flipped.png"/>
          <p:cNvPicPr>
            <a:picLocks noChangeAspect="1" noChangeArrowheads="1"/>
          </p:cNvPicPr>
          <p:nvPr/>
        </p:nvPicPr>
        <p:blipFill>
          <a:blip r:embed="rId2" cstate="print"/>
          <a:srcRect l="7821"/>
          <a:stretch>
            <a:fillRect/>
          </a:stretch>
        </p:blipFill>
        <p:spPr bwMode="auto">
          <a:xfrm>
            <a:off x="1600200" y="1981200"/>
            <a:ext cx="6286500" cy="369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questions for Analysing? C/ An</a:t>
            </a:r>
            <a:endParaRPr lang="en-AU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endParaRPr lang="en-AU" sz="2800" dirty="0" smtClean="0"/>
          </a:p>
          <a:p>
            <a:r>
              <a:rPr lang="en-AU" sz="2200" dirty="0" smtClean="0"/>
              <a:t>Which </a:t>
            </a:r>
            <a:r>
              <a:rPr lang="en-AU" sz="2200" dirty="0" smtClean="0">
                <a:solidFill>
                  <a:srgbClr val="FAA4F4"/>
                </a:solidFill>
              </a:rPr>
              <a:t>events could not have happened</a:t>
            </a:r>
            <a:r>
              <a:rPr lang="en-AU" sz="2200" dirty="0" smtClean="0"/>
              <a:t>?</a:t>
            </a:r>
          </a:p>
          <a:p>
            <a:r>
              <a:rPr lang="en-AU" sz="2200" dirty="0" smtClean="0"/>
              <a:t>If. ..happened, </a:t>
            </a:r>
            <a:r>
              <a:rPr lang="en-AU" sz="2200" dirty="0" smtClean="0">
                <a:solidFill>
                  <a:srgbClr val="FAA4F4"/>
                </a:solidFill>
              </a:rPr>
              <a:t>what might </a:t>
            </a:r>
            <a:r>
              <a:rPr lang="en-AU" sz="2200" u="sng" dirty="0" smtClean="0">
                <a:solidFill>
                  <a:srgbClr val="FAA4F4"/>
                </a:solidFill>
              </a:rPr>
              <a:t>the ending </a:t>
            </a:r>
            <a:r>
              <a:rPr lang="en-AU" sz="2200" dirty="0" smtClean="0"/>
              <a:t>have been?</a:t>
            </a:r>
          </a:p>
          <a:p>
            <a:r>
              <a:rPr lang="en-AU" sz="2200" dirty="0" smtClean="0"/>
              <a:t>What do you see as </a:t>
            </a:r>
            <a:r>
              <a:rPr lang="en-AU" sz="2200" u="sng" dirty="0" smtClean="0">
                <a:solidFill>
                  <a:srgbClr val="FAA4F4"/>
                </a:solidFill>
              </a:rPr>
              <a:t>other possible outcomes</a:t>
            </a:r>
            <a:r>
              <a:rPr lang="en-AU" sz="2200" dirty="0" smtClean="0"/>
              <a:t>?</a:t>
            </a:r>
          </a:p>
          <a:p>
            <a:r>
              <a:rPr lang="en-AU" sz="2200" dirty="0" smtClean="0"/>
              <a:t>Can you </a:t>
            </a:r>
            <a:r>
              <a:rPr lang="en-AU" sz="2200" dirty="0" smtClean="0">
                <a:solidFill>
                  <a:srgbClr val="FAA4F4"/>
                </a:solidFill>
              </a:rPr>
              <a:t>distinguish</a:t>
            </a:r>
            <a:r>
              <a:rPr lang="en-AU" sz="2200" dirty="0" smtClean="0"/>
              <a:t> between...?</a:t>
            </a:r>
          </a:p>
          <a:p>
            <a:r>
              <a:rPr lang="en-AU" sz="2200" dirty="0" smtClean="0"/>
              <a:t>What were </a:t>
            </a:r>
            <a:r>
              <a:rPr lang="en-AU" sz="2200" dirty="0" smtClean="0">
                <a:solidFill>
                  <a:srgbClr val="FAA4F4"/>
                </a:solidFill>
              </a:rPr>
              <a:t>some of the motives </a:t>
            </a:r>
            <a:r>
              <a:rPr lang="en-AU" sz="2200" dirty="0" smtClean="0"/>
              <a:t>behind..?</a:t>
            </a:r>
          </a:p>
          <a:p>
            <a:r>
              <a:rPr lang="en-AU" sz="2200" dirty="0" smtClean="0"/>
              <a:t>What was </a:t>
            </a:r>
            <a:r>
              <a:rPr lang="en-AU" sz="2200" dirty="0" smtClean="0">
                <a:solidFill>
                  <a:srgbClr val="FAA4F4"/>
                </a:solidFill>
              </a:rPr>
              <a:t>the turning point</a:t>
            </a:r>
            <a:r>
              <a:rPr lang="en-AU" sz="2200" dirty="0" smtClean="0"/>
              <a:t>?</a:t>
            </a:r>
          </a:p>
          <a:p>
            <a:r>
              <a:rPr lang="en-AU" sz="2200" dirty="0" smtClean="0"/>
              <a:t>What was the </a:t>
            </a:r>
            <a:r>
              <a:rPr lang="en-AU" sz="2200" dirty="0" smtClean="0">
                <a:solidFill>
                  <a:srgbClr val="FAA4F4"/>
                </a:solidFill>
              </a:rPr>
              <a:t>problem with</a:t>
            </a:r>
            <a:r>
              <a:rPr lang="en-AU" sz="2200" dirty="0" smtClean="0"/>
              <a:t>...?</a:t>
            </a:r>
          </a:p>
          <a:p>
            <a:pPr algn="r">
              <a:buFontTx/>
              <a:buNone/>
            </a:pPr>
            <a:endParaRPr lang="en-AU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questions for Creating? C/ An</a:t>
            </a:r>
            <a:endParaRPr lang="en-AU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AU" sz="2200" dirty="0" smtClean="0"/>
              <a:t>Can you </a:t>
            </a:r>
            <a:r>
              <a:rPr lang="en-AU" sz="2200" dirty="0" smtClean="0">
                <a:solidFill>
                  <a:srgbClr val="FAA4F4"/>
                </a:solidFill>
              </a:rPr>
              <a:t>design</a:t>
            </a:r>
            <a:r>
              <a:rPr lang="en-AU" sz="2200" dirty="0" smtClean="0"/>
              <a:t> a...to...?</a:t>
            </a:r>
          </a:p>
          <a:p>
            <a:r>
              <a:rPr lang="en-AU" sz="2200" dirty="0" smtClean="0"/>
              <a:t>Can you see a </a:t>
            </a:r>
            <a:r>
              <a:rPr lang="en-AU" sz="2200" dirty="0" smtClean="0">
                <a:solidFill>
                  <a:srgbClr val="FAA4F4"/>
                </a:solidFill>
              </a:rPr>
              <a:t>possible solution </a:t>
            </a:r>
            <a:r>
              <a:rPr lang="en-AU" sz="2200" dirty="0" smtClean="0"/>
              <a:t>to...?</a:t>
            </a:r>
          </a:p>
          <a:p>
            <a:r>
              <a:rPr lang="en-AU" sz="2200" dirty="0" smtClean="0"/>
              <a:t>If you had access to all resources, </a:t>
            </a:r>
            <a:r>
              <a:rPr lang="en-AU" sz="2200" dirty="0" smtClean="0">
                <a:solidFill>
                  <a:srgbClr val="FAA4F4"/>
                </a:solidFill>
              </a:rPr>
              <a:t>how would you deal with</a:t>
            </a:r>
            <a:r>
              <a:rPr lang="en-AU" sz="2200" dirty="0" smtClean="0"/>
              <a:t>...?</a:t>
            </a:r>
          </a:p>
          <a:p>
            <a:r>
              <a:rPr lang="en-AU" sz="2200" dirty="0" smtClean="0"/>
              <a:t>Why don't you </a:t>
            </a:r>
            <a:r>
              <a:rPr lang="en-AU" sz="2200" dirty="0" smtClean="0">
                <a:solidFill>
                  <a:srgbClr val="FAA4F4"/>
                </a:solidFill>
              </a:rPr>
              <a:t>devise your own way </a:t>
            </a:r>
            <a:r>
              <a:rPr lang="en-AU" sz="2200" dirty="0" smtClean="0"/>
              <a:t>to...?</a:t>
            </a:r>
          </a:p>
          <a:p>
            <a:r>
              <a:rPr lang="en-AU" sz="2200" dirty="0" smtClean="0"/>
              <a:t>How many </a:t>
            </a:r>
            <a:r>
              <a:rPr lang="en-AU" sz="2200" dirty="0" smtClean="0">
                <a:solidFill>
                  <a:srgbClr val="FAA4F4"/>
                </a:solidFill>
              </a:rPr>
              <a:t>ways</a:t>
            </a:r>
            <a:r>
              <a:rPr lang="en-AU" sz="2200" dirty="0" smtClean="0"/>
              <a:t> can you...?</a:t>
            </a:r>
          </a:p>
          <a:p>
            <a:r>
              <a:rPr lang="en-AU" sz="2200" dirty="0" smtClean="0"/>
              <a:t>Can you create </a:t>
            </a:r>
            <a:r>
              <a:rPr lang="en-AU" sz="2200" dirty="0" smtClean="0">
                <a:solidFill>
                  <a:srgbClr val="FAA4F4"/>
                </a:solidFill>
              </a:rPr>
              <a:t>new and unusual uses </a:t>
            </a:r>
            <a:r>
              <a:rPr lang="en-AU" sz="2200" dirty="0" smtClean="0"/>
              <a:t>for...?</a:t>
            </a:r>
          </a:p>
          <a:p>
            <a:r>
              <a:rPr lang="en-AU" sz="2200" dirty="0" smtClean="0"/>
              <a:t>Can you </a:t>
            </a:r>
            <a:r>
              <a:rPr lang="en-AU" sz="2200" dirty="0" smtClean="0">
                <a:solidFill>
                  <a:srgbClr val="FAA4F4"/>
                </a:solidFill>
              </a:rPr>
              <a:t>develop a proposal </a:t>
            </a:r>
            <a:r>
              <a:rPr lang="en-AU" sz="2200" dirty="0" smtClean="0"/>
              <a:t>which would...?</a:t>
            </a:r>
            <a:endParaRPr lang="en-AU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questions for Evaluating? C/ An</a:t>
            </a:r>
            <a:endParaRPr lang="en-AU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AU" sz="2000" dirty="0"/>
          </a:p>
          <a:p>
            <a:pPr>
              <a:defRPr/>
            </a:pPr>
            <a:r>
              <a:rPr lang="en-AU" sz="2200" dirty="0"/>
              <a:t>Can you </a:t>
            </a:r>
            <a:r>
              <a:rPr lang="en-AU" sz="2200" dirty="0">
                <a:solidFill>
                  <a:srgbClr val="FAA4F4"/>
                </a:solidFill>
              </a:rPr>
              <a:t>defend your position </a:t>
            </a:r>
            <a:r>
              <a:rPr lang="en-AU" sz="2200" dirty="0"/>
              <a:t>about...?</a:t>
            </a:r>
          </a:p>
          <a:p>
            <a:pPr>
              <a:defRPr/>
            </a:pPr>
            <a:r>
              <a:rPr lang="en-AU" sz="2200" dirty="0"/>
              <a:t>Do you think...is a </a:t>
            </a:r>
            <a:r>
              <a:rPr lang="en-AU" sz="2200" dirty="0">
                <a:solidFill>
                  <a:srgbClr val="FAA4F4"/>
                </a:solidFill>
              </a:rPr>
              <a:t>good or bad </a:t>
            </a:r>
            <a:r>
              <a:rPr lang="en-AU" sz="2200" dirty="0"/>
              <a:t>thing?</a:t>
            </a:r>
          </a:p>
          <a:p>
            <a:pPr>
              <a:defRPr/>
            </a:pPr>
            <a:r>
              <a:rPr lang="en-AU" sz="2200" dirty="0"/>
              <a:t>How would you have handled...?</a:t>
            </a:r>
          </a:p>
          <a:p>
            <a:pPr>
              <a:defRPr/>
            </a:pPr>
            <a:r>
              <a:rPr lang="en-AU" sz="2200" dirty="0">
                <a:solidFill>
                  <a:srgbClr val="FAA4F4"/>
                </a:solidFill>
              </a:rPr>
              <a:t>What changes </a:t>
            </a:r>
            <a:r>
              <a:rPr lang="en-AU" sz="2200" dirty="0"/>
              <a:t>to.. would you recommend</a:t>
            </a:r>
            <a:r>
              <a:rPr lang="en-AU" sz="2200" dirty="0" smtClean="0"/>
              <a:t>?</a:t>
            </a:r>
            <a:endParaRPr lang="en-AU" sz="2200" dirty="0"/>
          </a:p>
          <a:p>
            <a:pPr>
              <a:defRPr/>
            </a:pPr>
            <a:r>
              <a:rPr lang="en-AU" sz="2200" dirty="0">
                <a:solidFill>
                  <a:srgbClr val="FAA4F4"/>
                </a:solidFill>
              </a:rPr>
              <a:t>How effective </a:t>
            </a:r>
            <a:r>
              <a:rPr lang="en-AU" sz="2200" dirty="0"/>
              <a:t>are. ..?</a:t>
            </a:r>
          </a:p>
          <a:p>
            <a:pPr>
              <a:defRPr/>
            </a:pPr>
            <a:r>
              <a:rPr lang="en-AU" sz="2200" dirty="0"/>
              <a:t>What are </a:t>
            </a:r>
            <a:r>
              <a:rPr lang="en-AU" sz="2200" dirty="0">
                <a:solidFill>
                  <a:srgbClr val="FAA4F4"/>
                </a:solidFill>
              </a:rPr>
              <a:t>the consequences</a:t>
            </a:r>
            <a:r>
              <a:rPr lang="en-AU" sz="2200" dirty="0"/>
              <a:t>..?</a:t>
            </a:r>
          </a:p>
          <a:p>
            <a:pPr>
              <a:defRPr/>
            </a:pPr>
            <a:r>
              <a:rPr lang="en-AU" sz="2200" dirty="0">
                <a:solidFill>
                  <a:srgbClr val="FAA4F4"/>
                </a:solidFill>
              </a:rPr>
              <a:t>What influence </a:t>
            </a:r>
            <a:r>
              <a:rPr lang="en-AU" sz="2200" dirty="0"/>
              <a:t>will....have on our lives?</a:t>
            </a:r>
          </a:p>
          <a:p>
            <a:pPr>
              <a:defRPr/>
            </a:pPr>
            <a:r>
              <a:rPr lang="en-AU" sz="2200" dirty="0" smtClean="0"/>
              <a:t> What </a:t>
            </a:r>
            <a:r>
              <a:rPr lang="en-AU" sz="2200" dirty="0"/>
              <a:t>are </a:t>
            </a:r>
            <a:r>
              <a:rPr lang="en-AU" sz="2200" dirty="0">
                <a:solidFill>
                  <a:srgbClr val="FAA4F4"/>
                </a:solidFill>
              </a:rPr>
              <a:t>the alternatives</a:t>
            </a:r>
            <a:r>
              <a:rPr lang="en-AU" sz="2200" dirty="0"/>
              <a:t>?</a:t>
            </a:r>
          </a:p>
          <a:p>
            <a:pPr>
              <a:defRPr/>
            </a:pPr>
            <a:r>
              <a:rPr lang="en-AU" sz="2200" dirty="0" smtClean="0">
                <a:solidFill>
                  <a:srgbClr val="FAA4F4"/>
                </a:solidFill>
              </a:rPr>
              <a:t>Who will gain </a:t>
            </a:r>
            <a:r>
              <a:rPr lang="en-AU" sz="2200" dirty="0" smtClean="0"/>
              <a:t>&amp; </a:t>
            </a:r>
            <a:r>
              <a:rPr lang="en-AU" sz="2200" dirty="0" smtClean="0">
                <a:solidFill>
                  <a:srgbClr val="FAA4F4"/>
                </a:solidFill>
              </a:rPr>
              <a:t>who will loose</a:t>
            </a:r>
            <a:r>
              <a:rPr lang="en-AU" sz="2200" dirty="0" smtClean="0"/>
              <a:t>? 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 What BT level?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Changing a flat tire?</a:t>
            </a:r>
          </a:p>
          <a:p>
            <a:r>
              <a:rPr lang="en-US" dirty="0" smtClean="0"/>
              <a:t>Finding the main idea of a paragraph</a:t>
            </a:r>
          </a:p>
          <a:p>
            <a:r>
              <a:rPr lang="en-US" dirty="0" smtClean="0"/>
              <a:t>Explaining a class lecture to a friend who was absent</a:t>
            </a:r>
          </a:p>
          <a:p>
            <a:r>
              <a:rPr lang="en-US" dirty="0" smtClean="0"/>
              <a:t>Summarizing an Article</a:t>
            </a:r>
          </a:p>
          <a:p>
            <a:r>
              <a:rPr lang="en-US" dirty="0" smtClean="0"/>
              <a:t>Finding the lowest common denominator for fractions</a:t>
            </a:r>
          </a:p>
          <a:p>
            <a:r>
              <a:rPr lang="en-US" dirty="0" smtClean="0"/>
              <a:t>Finding the correct answer to a multiple choice Q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4" name="Picture 9" descr="flat_ti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00489"/>
            <a:ext cx="461963" cy="54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eading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819401"/>
            <a:ext cx="70182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if_studentsme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5467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if_student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038600"/>
            <a:ext cx="685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omputer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860358"/>
            <a:ext cx="869950" cy="79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ma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5029200"/>
            <a:ext cx="81121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 What BT level?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a webpage</a:t>
            </a:r>
          </a:p>
          <a:p>
            <a:r>
              <a:rPr lang="en-US" dirty="0" smtClean="0"/>
              <a:t>Appraising the damage to your wrecked car</a:t>
            </a:r>
          </a:p>
          <a:p>
            <a:r>
              <a:rPr lang="en-US" dirty="0" smtClean="0"/>
              <a:t>Listing the states and capitals</a:t>
            </a:r>
          </a:p>
          <a:p>
            <a:r>
              <a:rPr lang="en-US" dirty="0" smtClean="0"/>
              <a:t>Making an apple pie</a:t>
            </a:r>
          </a:p>
          <a:p>
            <a:r>
              <a:rPr lang="en-US" dirty="0" smtClean="0"/>
              <a:t>Comparison shopping for the best buy</a:t>
            </a:r>
          </a:p>
          <a:p>
            <a:r>
              <a:rPr lang="en-US" dirty="0" smtClean="0"/>
              <a:t>Writing an essay for English class</a:t>
            </a:r>
          </a:p>
          <a:p>
            <a:r>
              <a:rPr lang="en-US" dirty="0" smtClean="0"/>
              <a:t>Computing your GPA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4" name="Picture 5" descr="computer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838200" cy="76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if_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429000"/>
            <a:ext cx="82821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arwr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514600"/>
            <a:ext cx="8874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gif_PIE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619500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gif_Pple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gif_cop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800600"/>
            <a:ext cx="81299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gpagu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5626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2: Jack and Jill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groups:  Will  be assigned a BT-level</a:t>
            </a:r>
          </a:p>
          <a:p>
            <a:r>
              <a:rPr lang="en-US" dirty="0" smtClean="0"/>
              <a:t>Read Goldilocks: Dev Qs/ activity to teach your class</a:t>
            </a:r>
          </a:p>
          <a:p>
            <a:r>
              <a:rPr lang="en-US" dirty="0" smtClean="0"/>
              <a:t>You have ------- minutes to </a:t>
            </a:r>
          </a:p>
          <a:p>
            <a:pPr lvl="1"/>
            <a:r>
              <a:rPr lang="en-US" dirty="0" smtClean="0"/>
              <a:t>Prepare your lesson/activity</a:t>
            </a:r>
          </a:p>
          <a:p>
            <a:pPr lvl="1"/>
            <a:r>
              <a:rPr lang="en-US" dirty="0" smtClean="0"/>
              <a:t>Then present it to the rest of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BT in the Classroom: Jack and Jill?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EE383-1993-4FD7-9298-97EEF9E4577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1143000" y="1447800"/>
          <a:ext cx="7239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 smtClean="0">
                <a:cs typeface="Arial" pitchFamily="34" charset="0"/>
              </a:rPr>
              <a:t>Analyzing: How is this story related to your life?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13314" name="Picture 2" descr="http://thumbs.dreamstime.com/z/thinking-boy-25526698.jpg"/>
          <p:cNvPicPr>
            <a:picLocks noChangeAspect="1" noChangeArrowheads="1"/>
          </p:cNvPicPr>
          <p:nvPr/>
        </p:nvPicPr>
        <p:blipFill>
          <a:blip r:embed="rId7" cstate="print"/>
          <a:srcRect r="11681"/>
          <a:stretch>
            <a:fillRect/>
          </a:stretch>
        </p:blipFill>
        <p:spPr bwMode="auto">
          <a:xfrm>
            <a:off x="6858000" y="1905000"/>
            <a:ext cx="1524000" cy="1703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Jack and Jill: BT Qs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KNOWLEDGE: Recall of specific information</a:t>
            </a:r>
          </a:p>
          <a:p>
            <a:pPr lvl="1"/>
            <a:r>
              <a:rPr lang="en-US" dirty="0" smtClean="0"/>
              <a:t>Who was Jack?</a:t>
            </a:r>
          </a:p>
          <a:p>
            <a:pPr lvl="1"/>
            <a:r>
              <a:rPr lang="en-US" dirty="0" smtClean="0"/>
              <a:t>Where did Jill live?  With whom?</a:t>
            </a:r>
          </a:p>
          <a:p>
            <a:pPr lvl="1"/>
            <a:r>
              <a:rPr lang="en-US" dirty="0" smtClean="0"/>
              <a:t>What did she do at the hill?</a:t>
            </a:r>
          </a:p>
          <a:p>
            <a:r>
              <a:rPr lang="en-US" dirty="0" smtClean="0"/>
              <a:t>C: An understanding of what was read</a:t>
            </a:r>
          </a:p>
          <a:p>
            <a:pPr lvl="1"/>
            <a:r>
              <a:rPr lang="en-US" dirty="0" smtClean="0"/>
              <a:t>This story is about ___________ (topic)</a:t>
            </a:r>
          </a:p>
          <a:p>
            <a:pPr lvl="1"/>
            <a:r>
              <a:rPr lang="en-US" dirty="0" smtClean="0"/>
              <a:t>This story tells us _________(main idea)</a:t>
            </a:r>
          </a:p>
          <a:p>
            <a:pPr lvl="1"/>
            <a:r>
              <a:rPr lang="en-US" dirty="0" smtClean="0"/>
              <a:t>What did Jack look like?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11266" name="Picture 2" descr="http://www.coetail.com/dimac4/files/2014/03/limits.jpg"/>
          <p:cNvPicPr>
            <a:picLocks noChangeAspect="1" noChangeArrowheads="1"/>
          </p:cNvPicPr>
          <p:nvPr/>
        </p:nvPicPr>
        <p:blipFill>
          <a:blip r:embed="rId2" cstate="print"/>
          <a:srcRect t="33455" b="38909"/>
          <a:stretch>
            <a:fillRect/>
          </a:stretch>
        </p:blipFill>
        <p:spPr bwMode="auto">
          <a:xfrm>
            <a:off x="5334000" y="5447330"/>
            <a:ext cx="3562350" cy="984504"/>
          </a:xfrm>
          <a:prstGeom prst="rect">
            <a:avLst/>
          </a:prstGeom>
          <a:noFill/>
        </p:spPr>
      </p:pic>
      <p:pic>
        <p:nvPicPr>
          <p:cNvPr id="12290" name="Picture 2" descr="http://img.photobucket.com/albums/v249/megadues/Thinking-K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24200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Jack and Jill: BT Qs</a:t>
            </a:r>
            <a:endParaRPr lang="en-US" sz="2400" b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APP: Convert abstract content to concrete situations</a:t>
            </a:r>
          </a:p>
          <a:p>
            <a:pPr lvl="1"/>
            <a:r>
              <a:rPr lang="en-US" dirty="0" smtClean="0"/>
              <a:t>Were JJs like real people?</a:t>
            </a:r>
          </a:p>
          <a:p>
            <a:pPr lvl="1"/>
            <a:r>
              <a:rPr lang="en-US" dirty="0" smtClean="0"/>
              <a:t>Why did JJ go up the hill?</a:t>
            </a:r>
          </a:p>
          <a:p>
            <a:pPr lvl="1"/>
            <a:r>
              <a:rPr lang="en-US" dirty="0" smtClean="0"/>
              <a:t>Draw a picture of what the pail looked like.</a:t>
            </a:r>
          </a:p>
          <a:p>
            <a:pPr lvl="1"/>
            <a:r>
              <a:rPr lang="en-US" dirty="0" smtClean="0"/>
              <a:t>Draw a map showing the episode.</a:t>
            </a:r>
          </a:p>
          <a:p>
            <a:r>
              <a:rPr lang="en-US" dirty="0" smtClean="0"/>
              <a:t>AN: Comparison/ contrast content to p experience</a:t>
            </a:r>
          </a:p>
          <a:p>
            <a:pPr lvl="1"/>
            <a:r>
              <a:rPr lang="en-US" dirty="0" smtClean="0"/>
              <a:t>How did you react to what JJ did?</a:t>
            </a:r>
          </a:p>
          <a:p>
            <a:pPr lvl="1"/>
            <a:r>
              <a:rPr lang="en-US" dirty="0" smtClean="0"/>
              <a:t>How would you react if they had not tumbled down?</a:t>
            </a:r>
          </a:p>
          <a:p>
            <a:pPr lvl="1"/>
            <a:r>
              <a:rPr lang="en-US" dirty="0" smtClean="0"/>
              <a:t>Compare JJ to any of your friends.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9218" name="Picture 2" descr="http://b.vimeocdn.com/ts/127/344/12734440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2709334" cy="1524001"/>
          </a:xfrm>
          <a:prstGeom prst="rect">
            <a:avLst/>
          </a:prstGeom>
          <a:noFill/>
        </p:spPr>
      </p:pic>
      <p:sp>
        <p:nvSpPr>
          <p:cNvPr id="11266" name="AutoShape 2" descr="data:image/jpeg;base64,/9j/4AAQSkZJRgABAQAAAQABAAD/2wCEAAkGBxQSEhUUEBQUFRUVFBgVFRQUFBUXFBcVFBcXFxUUFBUYHCggGBolHBQVITEhJSkrLi4uFyAzODMsNygtLisBCgoKDg0OGRAQGi0kHxwsLCwsLSwsLCwsLCwsLCwsLC0sLCwsLCwsLCwsLSwsLCwsLCwsLCwsLCwsLCwsLCwsLP/AABEIALcBFAMBIgACEQEDEQH/xAAcAAEAAQUBAQAAAAAAAAAAAAAABwECAwUGBAj/xABBEAACAQIDBQUEBggGAwEAAAABAgADEQQFIQYSMUFRBxNhcYEikaGxIzJCUoLBFDNicpLR4fAkQ2NzorJEU8IV/8QAGQEBAQEBAQEAAAAAAAAAAAAAAAEDAgQF/8QAIhEBAQACAQQDAAMAAAAAAAAAAAECEQMSITFRBCJBEzJx/9oADAMBAAIRAxEAPwCcYiICIiAiIgIiICIiAiIgIiICIiAiIgIiICIiAiIgIiICIiAiIgIiICIiAiIgIiICIiAiIgIiICIiAiIgIiICIiAiIgIiUdgASSABqSeAHUwKzx47NaNH9dURPAnX3Tg9r+0XdJp4JhcaNVNj6IDp6mRpiMyqVWJcksTcsdSfWZ3P03w4d/2fQ+EzWjV/V1UbwDC/unsnz7gsSybt1vf0nQYfaPGUCGpvvIOKMbjysdR6Tmcvtrfi7m8amKJz2y+1lLGDdH0dUD2qbfEoftD4zoZrLt5MsbjdUiIlQiIgIiICIiAiIgIiICIiAiIgIiICIiAiIgIiICIiAiIgJFXaptUd84Wk1lW3eW4sxF93yHz8pJ+MxApo7twRSx/CLyGsJkwqua2IG89Ri9uXtazPky1Ho+Phu7cVhsM1ZrKDO3wGzJSnfd3mtwM6TK8ppqbqgHpOhoUha083Xa9nTIiitgKgb6UMLcAdF9OU8Wa1mUcNPvKfaHmOBEmTGZYlRbEa9ZwG1WzTIC26Sv3ksGHmOYjvL3d43Gzs4rLs4qUai1EazKbq38xPoLZfPFxlBaq2B4Ov3WHEeXMeBnzdiaBRtDvDra3ow5SUOxjHfSVqRP1kDAcrqbG3jYzfCvN8jHePf8SvERNnhIiICIiAiIgIiICIiAiIgIiICIiAiIgIiICIiAiIgIia7Mc4p0gbneI5D8zyktk8rjjcrqMO1p/wdfW103f4iB+c4mo47wgEaG1vLlMGe55iMa/cUA7Desy0wbcAbFuF7WOp5zj80xKpUbdWrTdWIY7ycee97WswzvX4e3jx/j7WpQwTaTZJVCi7EAdSbCR7s1tajDdfvGZRruUnY26kKPOempWfEf4gITR13O+Y01IBsSEUM3HqBMpLG25Xd0M1osbCopPDTh75djcKtRbfEGcLS2pq0j3arQBsD3Zp1AN308ja4E9tHaSszulKgoqbiOAm8UZahcBt37JDIRxt4zvW2Xi7jkNvdnHoPvjVG5j5Gefs9xRp42kV+8AR4HQ+ehnd53kmJr0T31QXI0pqPZB8Tz902eSbP0MNTUBEZwUZyQC17izDpY/nGN06v2jtIiJ6nziIiAiIgIiICIiAiIgIiICIiAiIgIiICIiAiIgJY9QDiZ4cyzZaWg9punIec8eBqFgWYm55mZ5cknaNcOK2bq/Mc0JBFO4HNjp6L/Oa3Lck75g9W/djl94/ymxqqpNj1BsedvGbWhWVtBoRy6f0nGM6rvJrlf48dYxplpDC4mo+43dVkSxp02fcqUxuMCEBIBUU7aW9kyJNq1pVnqW37M5YhaTg3BNtSvjzk9SK9oaW7WqC32jadct1Inx51Wxp+y7LilV3YEXACg8bA3uenH4TucywNRFdKVMVKTEuAGCtTYm7AX0ZSSTxFrmcvslmS03CPoWvx04Hhed5TxoYlQrDS4JHsnyaYy73t6bjZrTiaGTs9TvHwz79gLtVpqCBoL7pN/dOnyfJmSs2IqBEJoJQSmhLBURme7OQLkluQ5T3UagvqJ6jUvLK5zl8Mbi9vOefHEBTU4Cmj3PXn8xMmNq7qkgXt4205m/leRvtDtmcTu0qQKUw12JIu5FrDTgut/GR1jLdJZybFd7QpP8AeQH1trPbOY7OsTv4NRzR2T3G4+c6eerG7jwcmPTnYRESuCIiAiIgIiICIiAiIgIiICIiAiIgIiafavaBMDh2rON43siXsWY8geXMwNuT1nOZxnRPs0jZeb8z4L4Tn8N2lYTGMtNWalfiKvshm+6GGlvO15s80wxNO6dL2HTqOsw5c74j08XHPNeWlrr6kzfoysCm9ZraWtccDce8Tl8Pi92kSbHQ2H3vCc3hMPijWWv3jb+99UH2N06WCX8B4zCV6enaSQ2m5VI3hzGl/ERk9QlrMblajLfyuLe8Tls+zyuoRqYZWUgBu7JFzxuSLTaZTi3UB3szlt9rAKLnU2t751L3i3jtxuv12k4bb3Lip75OfEftAfmJ2GAxgqrvLprYg8jOJ7W80NCnQYcqu8w6pazD3Ez0Z6uLx8Myx5NOXyjFBaqgIHewPtMF1IubXnX4TP0pIO9G4umu+htc2HOcDmeWLXplUtv6vTP3lIuLekx//gJuqtt52FgOZM8+Mj6HTcp47JXp1kqWemysrc1IIPjpMoac/sTs7+hUNwtvMzF219kE8AvhYCdERFZ30120lQjC4gjiKLkee6ZCdFrFfIt8AZOuNob9Gop+2jD3giQDhqlwL8RTI8vsywwTB2TY261qXRt8e+x+YkhSDOzbOO6xKknR7K34wB8xJyBno47208vycdZdXtWIidvMREQEREBERAREQEREBERAREQEREATPnztZ2lOJxBVD9HT9in0I+1UHmfgBJO7VNoDhsIadM/SVrqLcVpgfSP8QPxT57xtXfcngBoB0A/sSO8Ytw6zo8k2lxGHAVXLU73NJySv4TxQ+KkTQUxOh2Kyn9KxtGl9kuGf9xPab3gW9Y1L5db14T/lODp1aFJ6mHRGZFcofa3S4BILEXJ1mzo4dUFkVV/dAHyl4ErGozttUInirZPRbUoAf2SV/wCpE908WPzajQF61VE8GYX9Bxiyfq43KX6s+Fwq013UFhe/EnU8yTIc7aMxD1RTB0UfG+vx+U7TPO0jCUkbuWNR7aWBCg9STaQXmGYPiaju51bryHITLOzWo9fBhlLcsvNb7ZXMmqUVRf1lEhB4oNUPzX0ne5LRff33SxI4j+9JwOxmzFVnNUEiymwHO/X++U7nJs/JX2kN1JUjndTY/KY59rt6OLOyXF2dN9NZeTfymmw2Yl2FxZeX9ZvOk5l25y7EgjazLjhsZUQCysSydCGO8RJ5CzS5ps7RxldDUFxR9prcyRZVv7z6CdSXbmZSb2hLKK2659/xBP5yfdic6GIoAMfbpgBvEfZacHtd2btTPe4MXA13L6+IHUTR5JnFbLqys6sq8LOCAVPFTf59ZrLcauUx5cNS/wCJ6ieXLMelektWkbq4uPzB8QZ6pu+dZrtSIiEIiICIiBSIiAlZSIFYlIgViIgJ4M8zelhKLVq5sq8BzZjwVRzJnrr1lRWdyFVQWZjwAAuSZ857e7Yvj6xYEiihIop4c3b9preg0hZNvJthtNVxlepUqaXAVFubJTBvujrfmfEznUEo7bx8OAHgPGXiRoyJJY7DMru9fEkaKooqfFrM9vQJ75HOzuSVcZWWjQW7NxP2VXm7HkB/SfSez2TU8Hh0oUuCDUnizHVnPiTK5yrZTju0fa84Ckq0rGtVvu3FwqrbecjmdbD+k2+0u1GHwKhsQ9i19xFF3a3Qch4mwnzptFtJVx1U1azbx+qugG6tzZQBoJExjZ5ntvjaw9vEVLdEPdj1CWv6znquNcm7Mx63JPzlhnqyfNBh33qmGoYgXuFrBtCOhU29CDI0nZ7MsyPEYpDUSm3cqbF1A1F7EUwfrEeH9JvMv2UarUVKFNwi+071QVPxGszN2u1yN1MLQSwsPacgDoAANJyGfbR4rFn6eqd3/wBaexTH4R9b8RM56Wk5bH0PkOSCiirx4XPynI/ooSu/Rqz/ABcmRRsjUrjEURhqlRKhqKqbrG1yQLFeBHUHST7isnAcM9rm5O7fdvzYA8LnW3KZc+O5NNPj5fa7/Vhwu6nDhPfgK28vlMeNqgUyOdprsFWNNdeJ1mG9Vv09UbDMswFJSSeAlq5rQwlNP0uvSos/tk1HVSzHjYHiBoPSaPMs6CYfE17a01ApMQCO9Y7oABGvG/4ZC+ZVXruald2qVG4s3H+QHgJ6OLHf2ebmuvq+n8rzOjiafeYeqlVDpvIwIuOR6GYc8yOliqL0aq3Di17DeU8mU9QZ8zZFmuJwNXvMJUNNjowsCri9911OhHxHIiSRl3bRUFhicIp6vSqlTf8AcZT/ANpu82rPDHsnn1XKcQ+FxVzSDWYandPFaifskEG3STDgcbTrIHouroeDKbj+h8JDO121+BzBLmjXp11X6Op7B8dxwG1X4i+njzOS57Wwz71CoyHnbgf3lOhlkMvt5fSkSNcg7U1ay4ynu/6lO5HmU4j0J8pIeDxlOqoek6up+0pBHwhzpniIhCIiBSJSJVViUlYCIiQIiIRHvbZm5o4JaSmxxD7p/wBtBvN7zuj1MgNzJH7cc4Wri6dFDcUEIe3AVHNyvmAq++RxI0nhVRaZaSEkAAknQAakk8AB1mKbzZDM1wuKpYh031ptdlsCbEEXW+m8L3HiIE+7AbNrgcIilAKzqGrN9osdd0not7Wml7R+0GhhKdShRfexLKVtTP6osPrO32WsbgceEj/abtVxeIJXDn9Gp8ghvVPiz20/Db1nBVH3iSxckm5NySSeJJPEypJ7ejMsZUxDd5VqO72ADOxY2HAXPLwmtR/a89fXnM9yODXHjPJVNnnKtmp0lGmOi2kvJhXlXR7dRL6ksxOhB8ZfVgbDIcc+Hq061E2em4ZenQg+BBI9Z9L4HHU8Zhlq0uYvbmrD6ymfMOAGo8xJ+7Mk3cLW/wBw/BROcvSz3Pxsnp9ZhpYLvjbgo+s3znoamajBE58T0HWW7R4xMJhnPBUQk9WPIepmGHHvvXq5OW49p5Rj2n50jOmFw+lKj7TEfbqEWBPWw+c4UzJicQajs76szFj6zCxnqjyVQytry0S8yoqsvDTDeXAyj1U6nKSv2LO3+IGu59GfDe9v42+QkQUjJP7Gc13a1TDsdKq7y/vU7396n/jCVL8REjgiIgWxESqREQERECs120WarhMNVrt/loWA6twVfU2HrNhI57c8YUwCIP8AMxCg/uort8wvugnlBuYYg1KjOxuzMWY9WYlmPvJmES3iZdOXa9RL+ExgzFiatrAa6wM2o4/0MqGlznSYYF7W5zW19GmwZhaayodYGwwz6TPPDhmnr3pBbiFuplL3UGZRrMNEaEdDA9GEaxk/bFVt3CV7C57wAAcSX3QB8Z8/UOM+iezRfoHJ5mm/vQGSzbqXUdPhMOKSa6sdWPj08hIf7W8+7youGQ6LZ6luZ13V/P3SS9rs5XDUHdjwUz51xmKarUao+rOxY+vL0lk/Im7e9Yry0mCZZe8oyLLjLVl15UWGHOnnpBljnUD1/v3yj0IZ2HZjVC5lQubA74HmabgD14TjQZtNn8SaeIouOKVUb3MLwj6ciIkcERECyIiVSIiAlZSIFZE3b/iPo8LT5l3f+EBf/qSxI+7ZNnKuLw1N8OjVKlFySq6nu2U7xA56qug6yLPKAgJWVdCpIYEMDYgggg9CDKAwql5bSW5ufSZAvHxl+74QqjSxjznqwuDeqd2mrO33UBZvcus6jL+zLMaouKIQf6rqh/h4/CBwtc6ae6eO95K2H7Fsa7fSVKFIdd5nP8IA+c1/aP2cpleGo1FrPVepV7tiVVUA3GYbqi5H1eZMiOApGepWnmtqJkptA9CNKcGPiJjDS6qeB8fnCsqcZ9GdnZUYRWB/y6V/MJr8584g6yetmsX3GU0n5Mm8Tf0/KSjke1naEVKv6PTNwhvUtw3uKp6cT6SPrxjcYatR6h4uxb3nT4TFvSi9jylRLLyoMoyiVvMYaVLwLjPOGu58NPz/ADlz1J5sG17nqTKjYcpttmqPeYrDp9+qi+m8LzUA6T25JiO7r0X+5WRvcwP5Qr6miIkZkREDHEROlIiJBWJSIFYiIGqznZvC4sf4mhTqHkxWzjyca/Gcni+yDAObo1en4K6kf81JiIXbFQ7G8ED7VbFN4F6YHwp3m6wHZtltL/xw561WZ/gTb4SsQbrpsJg6dIbtJEQdEUKPcJniIQka9vdK+X0z93EKferj85SJCeUAVOAlEMRI6V3plvdSPCIgXUXuAZJ+a5v3eQYdB9apvIPAd41/hEQqNLyivESovDS9TKRAvBlrREDBinspluB+qJSJRsKR0l+GbUeBB+MRKPq+kbqD1Al8ROX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xQSEhUUEBQUFRUVFBgVFRQUFBUXFBcVFBcXFxUUFBUYHCggGBolHBQVITEhJSkrLi4uFyAzODMsNygtLisBCgoKDg0OGRAQGi0kHxwsLCwsLSwsLCwsLCwsLCwsLC0sLCwsLCwsLCwsLSwsLCwsLCwsLCwsLCwsLCwsLCwsLP/AABEIALcBFAMBIgACEQEDEQH/xAAcAAEAAQUBAQAAAAAAAAAAAAAABwECAwUGBAj/xABBEAACAQIDBQUEBggGAwEAAAABAgADEQQFIQYSMUFRBxNhcYEikaGxIzJCUoLBFDNicpLR4fAkQ2NzorJEU8IV/8QAGQEBAQEBAQEAAAAAAAAAAAAAAAEDAgQF/8QAIhEBAQACAQQDAAMAAAAAAAAAAAECEQMSITFRBCJBEzJx/9oADAMBAAIRAxEAPwCcYiICIiAiIgIiICIiAiIgIiICIiAiIgIiICIiAiIgIiICIiAiIgIiICIiAiIgIiICIiAiIgIiICIiAiIgIiICIiAiIgIiUdgASSABqSeAHUwKzx47NaNH9dURPAnX3Tg9r+0XdJp4JhcaNVNj6IDp6mRpiMyqVWJcksTcsdSfWZ3P03w4d/2fQ+EzWjV/V1UbwDC/unsnz7gsSybt1vf0nQYfaPGUCGpvvIOKMbjysdR6Tmcvtrfi7m8amKJz2y+1lLGDdH0dUD2qbfEoftD4zoZrLt5MsbjdUiIlQiIgIiICIiAiIgIiICIiAiIgIiICIiAiIgIiICIiAiIgJFXaptUd84Wk1lW3eW4sxF93yHz8pJ+MxApo7twRSx/CLyGsJkwqua2IG89Ri9uXtazPky1Ho+Phu7cVhsM1ZrKDO3wGzJSnfd3mtwM6TK8ppqbqgHpOhoUha083Xa9nTIiitgKgb6UMLcAdF9OU8Wa1mUcNPvKfaHmOBEmTGZYlRbEa9ZwG1WzTIC26Sv3ksGHmOYjvL3d43Gzs4rLs4qUai1EazKbq38xPoLZfPFxlBaq2B4Ov3WHEeXMeBnzdiaBRtDvDra3ow5SUOxjHfSVqRP1kDAcrqbG3jYzfCvN8jHePf8SvERNnhIiICIiAiIgIiICIiAiIgIiICIiAiIgIiICIiAiIgIia7Mc4p0gbneI5D8zyktk8rjjcrqMO1p/wdfW103f4iB+c4mo47wgEaG1vLlMGe55iMa/cUA7Desy0wbcAbFuF7WOp5zj80xKpUbdWrTdWIY7ycee97WswzvX4e3jx/j7WpQwTaTZJVCi7EAdSbCR7s1tajDdfvGZRruUnY26kKPOempWfEf4gITR13O+Y01IBsSEUM3HqBMpLG25Xd0M1osbCopPDTh75djcKtRbfEGcLS2pq0j3arQBsD3Zp1AN308ja4E9tHaSszulKgoqbiOAm8UZahcBt37JDIRxt4zvW2Xi7jkNvdnHoPvjVG5j5Gefs9xRp42kV+8AR4HQ+ehnd53kmJr0T31QXI0pqPZB8Tz902eSbP0MNTUBEZwUZyQC17izDpY/nGN06v2jtIiJ6nziIiAiIgIiICIiAiIgIiICIiAiIgIiICIiAiIgJY9QDiZ4cyzZaWg9punIec8eBqFgWYm55mZ5cknaNcOK2bq/Mc0JBFO4HNjp6L/Oa3Lck75g9W/djl94/ymxqqpNj1BsedvGbWhWVtBoRy6f0nGM6rvJrlf48dYxplpDC4mo+43dVkSxp02fcqUxuMCEBIBUU7aW9kyJNq1pVnqW37M5YhaTg3BNtSvjzk9SK9oaW7WqC32jadct1Inx51Wxp+y7LilV3YEXACg8bA3uenH4TucywNRFdKVMVKTEuAGCtTYm7AX0ZSSTxFrmcvslmS03CPoWvx04Hhed5TxoYlQrDS4JHsnyaYy73t6bjZrTiaGTs9TvHwz79gLtVpqCBoL7pN/dOnyfJmSs2IqBEJoJQSmhLBURme7OQLkluQ5T3UagvqJ6jUvLK5zl8Mbi9vOefHEBTU4Cmj3PXn8xMmNq7qkgXt4205m/leRvtDtmcTu0qQKUw12JIu5FrDTgut/GR1jLdJZybFd7QpP8AeQH1trPbOY7OsTv4NRzR2T3G4+c6eerG7jwcmPTnYRESuCIiAiIgIiICIiAiIgIiICIiAiIgIiafavaBMDh2rON43siXsWY8geXMwNuT1nOZxnRPs0jZeb8z4L4Tn8N2lYTGMtNWalfiKvshm+6GGlvO15s80wxNO6dL2HTqOsw5c74j08XHPNeWlrr6kzfoysCm9ZraWtccDce8Tl8Pi92kSbHQ2H3vCc3hMPijWWv3jb+99UH2N06WCX8B4zCV6enaSQ2m5VI3hzGl/ERk9QlrMblajLfyuLe8Tls+zyuoRqYZWUgBu7JFzxuSLTaZTi3UB3szlt9rAKLnU2t751L3i3jtxuv12k4bb3Lip75OfEftAfmJ2GAxgqrvLprYg8jOJ7W80NCnQYcqu8w6pazD3Ez0Z6uLx8Myx5NOXyjFBaqgIHewPtMF1IubXnX4TP0pIO9G4umu+htc2HOcDmeWLXplUtv6vTP3lIuLekx//gJuqtt52FgOZM8+Mj6HTcp47JXp1kqWemysrc1IIPjpMoac/sTs7+hUNwtvMzF219kE8AvhYCdERFZ30120lQjC4gjiKLkee6ZCdFrFfIt8AZOuNob9Gop+2jD3giQDhqlwL8RTI8vsywwTB2TY261qXRt8e+x+YkhSDOzbOO6xKknR7K34wB8xJyBno47208vycdZdXtWIidvMREQEREBERAREQEREBERAREQEREATPnztZ2lOJxBVD9HT9in0I+1UHmfgBJO7VNoDhsIadM/SVrqLcVpgfSP8QPxT57xtXfcngBoB0A/sSO8Ytw6zo8k2lxGHAVXLU73NJySv4TxQ+KkTQUxOh2Kyn9KxtGl9kuGf9xPab3gW9Y1L5db14T/lODp1aFJ6mHRGZFcofa3S4BILEXJ1mzo4dUFkVV/dAHyl4ErGozttUInirZPRbUoAf2SV/wCpE908WPzajQF61VE8GYX9Bxiyfq43KX6s+Fwq013UFhe/EnU8yTIc7aMxD1RTB0UfG+vx+U7TPO0jCUkbuWNR7aWBCg9STaQXmGYPiaju51bryHITLOzWo9fBhlLcsvNb7ZXMmqUVRf1lEhB4oNUPzX0ne5LRff33SxI4j+9JwOxmzFVnNUEiymwHO/X++U7nJs/JX2kN1JUjndTY/KY59rt6OLOyXF2dN9NZeTfymmw2Yl2FxZeX9ZvOk5l25y7EgjazLjhsZUQCysSydCGO8RJ5CzS5ps7RxldDUFxR9prcyRZVv7z6CdSXbmZSb2hLKK2659/xBP5yfdic6GIoAMfbpgBvEfZacHtd2btTPe4MXA13L6+IHUTR5JnFbLqys6sq8LOCAVPFTf59ZrLcauUx5cNS/wCJ6ieXLMelektWkbq4uPzB8QZ6pu+dZrtSIiEIiICIiBSIiAlZSIFYlIgViIgJ4M8zelhKLVq5sq8BzZjwVRzJnrr1lRWdyFVQWZjwAAuSZ857e7Yvj6xYEiihIop4c3b9preg0hZNvJthtNVxlepUqaXAVFubJTBvujrfmfEznUEo7bx8OAHgPGXiRoyJJY7DMru9fEkaKooqfFrM9vQJ75HOzuSVcZWWjQW7NxP2VXm7HkB/SfSez2TU8Hh0oUuCDUnizHVnPiTK5yrZTju0fa84Ckq0rGtVvu3FwqrbecjmdbD+k2+0u1GHwKhsQ9i19xFF3a3Qch4mwnzptFtJVx1U1azbx+qugG6tzZQBoJExjZ5ntvjaw9vEVLdEPdj1CWv6znquNcm7Mx63JPzlhnqyfNBh33qmGoYgXuFrBtCOhU29CDI0nZ7MsyPEYpDUSm3cqbF1A1F7EUwfrEeH9JvMv2UarUVKFNwi+071QVPxGszN2u1yN1MLQSwsPacgDoAANJyGfbR4rFn6eqd3/wBaexTH4R9b8RM56Wk5bH0PkOSCiirx4XPynI/ooSu/Rqz/ABcmRRsjUrjEURhqlRKhqKqbrG1yQLFeBHUHST7isnAcM9rm5O7fdvzYA8LnW3KZc+O5NNPj5fa7/Vhwu6nDhPfgK28vlMeNqgUyOdprsFWNNdeJ1mG9Vv09UbDMswFJSSeAlq5rQwlNP0uvSos/tk1HVSzHjYHiBoPSaPMs6CYfE17a01ApMQCO9Y7oABGvG/4ZC+ZVXruald2qVG4s3H+QHgJ6OLHf2ebmuvq+n8rzOjiafeYeqlVDpvIwIuOR6GYc8yOliqL0aq3Di17DeU8mU9QZ8zZFmuJwNXvMJUNNjowsCri9911OhHxHIiSRl3bRUFhicIp6vSqlTf8AcZT/ANpu82rPDHsnn1XKcQ+FxVzSDWYandPFaifskEG3STDgcbTrIHouroeDKbj+h8JDO121+BzBLmjXp11X6Op7B8dxwG1X4i+njzOS57Wwz71CoyHnbgf3lOhlkMvt5fSkSNcg7U1ay4ynu/6lO5HmU4j0J8pIeDxlOqoek6up+0pBHwhzpniIhCIiBSJSJVViUlYCIiQIiIRHvbZm5o4JaSmxxD7p/wBtBvN7zuj1MgNzJH7cc4Wri6dFDcUEIe3AVHNyvmAq++RxI0nhVRaZaSEkAAknQAakk8AB1mKbzZDM1wuKpYh031ptdlsCbEEXW+m8L3HiIE+7AbNrgcIilAKzqGrN9osdd0not7Wml7R+0GhhKdShRfexLKVtTP6osPrO32WsbgceEj/abtVxeIJXDn9Gp8ghvVPiz20/Db1nBVH3iSxckm5NySSeJJPEypJ7ejMsZUxDd5VqO72ADOxY2HAXPLwmtR/a89fXnM9yODXHjPJVNnnKtmp0lGmOi2kvJhXlXR7dRL6ksxOhB8ZfVgbDIcc+Hq061E2em4ZenQg+BBI9Z9L4HHU8Zhlq0uYvbmrD6ymfMOAGo8xJ+7Mk3cLW/wBw/BROcvSz3Pxsnp9ZhpYLvjbgo+s3znoamajBE58T0HWW7R4xMJhnPBUQk9WPIepmGHHvvXq5OW49p5Rj2n50jOmFw+lKj7TEfbqEWBPWw+c4UzJicQajs76szFj6zCxnqjyVQytry0S8yoqsvDTDeXAyj1U6nKSv2LO3+IGu59GfDe9v42+QkQUjJP7Gc13a1TDsdKq7y/vU7396n/jCVL8REjgiIgWxESqREQERECs120WarhMNVrt/loWA6twVfU2HrNhI57c8YUwCIP8AMxCg/uort8wvugnlBuYYg1KjOxuzMWY9WYlmPvJmES3iZdOXa9RL+ExgzFiatrAa6wM2o4/0MqGlznSYYF7W5zW19GmwZhaayodYGwwz6TPPDhmnr3pBbiFuplL3UGZRrMNEaEdDA9GEaxk/bFVt3CV7C57wAAcSX3QB8Z8/UOM+iezRfoHJ5mm/vQGSzbqXUdPhMOKSa6sdWPj08hIf7W8+7youGQ6LZ6luZ13V/P3SS9rs5XDUHdjwUz51xmKarUao+rOxY+vL0lk/Im7e9Yry0mCZZe8oyLLjLVl15UWGHOnnpBljnUD1/v3yj0IZ2HZjVC5lQubA74HmabgD14TjQZtNn8SaeIouOKVUb3MLwj6ciIkcERECyIiVSIiAlZSIFZE3b/iPo8LT5l3f+EBf/qSxI+7ZNnKuLw1N8OjVKlFySq6nu2U7xA56qug6yLPKAgJWVdCpIYEMDYgggg9CDKAwql5bSW5ufSZAvHxl+74QqjSxjznqwuDeqd2mrO33UBZvcus6jL+zLMaouKIQf6rqh/h4/CBwtc6ae6eO95K2H7Fsa7fSVKFIdd5nP8IA+c1/aP2cpleGo1FrPVepV7tiVVUA3GYbqi5H1eZMiOApGepWnmtqJkptA9CNKcGPiJjDS6qeB8fnCsqcZ9GdnZUYRWB/y6V/MJr8584g6yetmsX3GU0n5Mm8Tf0/KSjke1naEVKv6PTNwhvUtw3uKp6cT6SPrxjcYatR6h4uxb3nT4TFvSi9jylRLLyoMoyiVvMYaVLwLjPOGu58NPz/ADlz1J5sG17nqTKjYcpttmqPeYrDp9+qi+m8LzUA6T25JiO7r0X+5WRvcwP5Qr6miIkZkREDHEROlIiJBWJSIFYiIGqznZvC4sf4mhTqHkxWzjyca/Gcni+yDAObo1en4K6kf81JiIXbFQ7G8ED7VbFN4F6YHwp3m6wHZtltL/xw561WZ/gTb4SsQbrpsJg6dIbtJEQdEUKPcJniIQka9vdK+X0z93EKferj85SJCeUAVOAlEMRI6V3plvdSPCIgXUXuAZJ+a5v3eQYdB9apvIPAd41/hEQqNLyivESovDS9TKRAvBlrREDBinspluB+qJSJRsKR0l+GbUeBB+MRKPq+kbqD1Al8ROX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and Jill: BT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SYNTHESIS: Org of thoughts, ideas, info from content</a:t>
            </a:r>
          </a:p>
          <a:p>
            <a:pPr lvl="1"/>
            <a:r>
              <a:rPr lang="en-US" dirty="0" smtClean="0"/>
              <a:t>List events of the story in sequence</a:t>
            </a:r>
          </a:p>
          <a:p>
            <a:pPr lvl="1"/>
            <a:r>
              <a:rPr lang="en-US" dirty="0" smtClean="0"/>
              <a:t>Stories about little girls/boys who escaped tumbling?</a:t>
            </a:r>
          </a:p>
          <a:p>
            <a:pPr lvl="1"/>
            <a:r>
              <a:rPr lang="en-US" dirty="0" smtClean="0"/>
              <a:t>Make a puppet out of one of the characters.  </a:t>
            </a:r>
          </a:p>
          <a:p>
            <a:pPr lvl="1"/>
            <a:r>
              <a:rPr lang="en-US" dirty="0" smtClean="0"/>
              <a:t>Using the puppet, act out his/her part of the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10242" name="Picture 2" descr="http://www.brainboxx.co.uk/a3_aspects/images2/thinkski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870" y="304800"/>
            <a:ext cx="161232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 of DLOs for students? C/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What students are learning as a result?</a:t>
            </a:r>
          </a:p>
          <a:p>
            <a:r>
              <a:rPr lang="en-US" dirty="0" smtClean="0"/>
              <a:t>Benefits for students</a:t>
            </a:r>
          </a:p>
          <a:p>
            <a:pPr lvl="1"/>
            <a:r>
              <a:rPr lang="en-US" dirty="0" smtClean="0"/>
              <a:t>Know what you are doing?</a:t>
            </a:r>
          </a:p>
          <a:p>
            <a:pPr lvl="1"/>
            <a:r>
              <a:rPr lang="en-US" dirty="0" smtClean="0"/>
              <a:t>Know why you are doing it?</a:t>
            </a:r>
          </a:p>
          <a:p>
            <a:pPr lvl="1"/>
            <a:r>
              <a:rPr lang="en-US" dirty="0" smtClean="0"/>
              <a:t>Know what students are learning as a result?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096598">
            <a:off x="685800" y="2057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Flipped classroom inverts traditional teaching methods, delivering instruction online outside of class and moving ‘homework’ into the classroom.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judgment and evaluation </a:t>
            </a:r>
          </a:p>
          <a:p>
            <a:pPr lvl="1"/>
            <a:r>
              <a:rPr lang="en-US" dirty="0" smtClean="0"/>
              <a:t>Of characters, actions, outcomes etc</a:t>
            </a:r>
          </a:p>
          <a:p>
            <a:pPr lvl="1"/>
            <a:r>
              <a:rPr lang="en-US" dirty="0" smtClean="0"/>
              <a:t>For personal reflection and understanding </a:t>
            </a:r>
          </a:p>
          <a:p>
            <a:r>
              <a:rPr lang="en-US" dirty="0" smtClean="0"/>
              <a:t>Why did JJ tumble down?</a:t>
            </a:r>
          </a:p>
          <a:p>
            <a:r>
              <a:rPr lang="en-US" dirty="0" smtClean="0"/>
              <a:t>Explain/ ans: JJ were happy even after tumbling?  </a:t>
            </a:r>
          </a:p>
          <a:p>
            <a:r>
              <a:rPr lang="en-US" dirty="0" smtClean="0"/>
              <a:t>Explain: Jack fell down, broke his crown?  </a:t>
            </a:r>
          </a:p>
          <a:p>
            <a:r>
              <a:rPr lang="en-US" dirty="0" smtClean="0"/>
              <a:t>Like getting into a similar situation? Why/ why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9218" name="Picture 2" descr="https://encrypted-tbn3.gstatic.com/images?q=tbn:ANd9GcSMcPwqmflS0Vw1Krg8k-qek7phy350lePr-bp6deMR0h0JU1n0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200"/>
            <a:ext cx="2162175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and Jill: BT Qs</a:t>
            </a:r>
            <a:endParaRPr lang="en-US" sz="22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Do you think this really happened to JJ?  Why/ not?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Why would a grown-up write this rhyme for children?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Why JJ has been told to kids for many, many years?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8194" name="Picture 2" descr="http://i1274.photobucket.com/albums/y439/helen_gibson1/Kids-thinking_zps5c5b74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2143125" cy="22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Mnemonic Device? Syn/ 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AA4F4"/>
                </a:solidFill>
              </a:rPr>
              <a:t>Killing    </a:t>
            </a:r>
            <a:r>
              <a:rPr lang="en-US" dirty="0" smtClean="0"/>
              <a:t>         Knowledge</a:t>
            </a:r>
          </a:p>
          <a:p>
            <a:r>
              <a:rPr lang="en-US" dirty="0" smtClean="0">
                <a:solidFill>
                  <a:srgbClr val="FAA4F4"/>
                </a:solidFill>
              </a:rPr>
              <a:t>Cats  </a:t>
            </a:r>
            <a:r>
              <a:rPr lang="en-US" dirty="0" smtClean="0"/>
              <a:t>               Comprehension  </a:t>
            </a:r>
          </a:p>
          <a:p>
            <a:r>
              <a:rPr lang="en-US" dirty="0" smtClean="0">
                <a:solidFill>
                  <a:srgbClr val="FAA4F4"/>
                </a:solidFill>
              </a:rPr>
              <a:t>Almost</a:t>
            </a:r>
            <a:r>
              <a:rPr lang="en-US" dirty="0" smtClean="0"/>
              <a:t>           Application</a:t>
            </a:r>
          </a:p>
          <a:p>
            <a:r>
              <a:rPr lang="en-US" dirty="0" smtClean="0">
                <a:solidFill>
                  <a:srgbClr val="FAA4F4"/>
                </a:solidFill>
              </a:rPr>
              <a:t>Always  </a:t>
            </a:r>
            <a:r>
              <a:rPr lang="en-US" dirty="0" smtClean="0"/>
              <a:t>         Analysis  </a:t>
            </a:r>
          </a:p>
          <a:p>
            <a:r>
              <a:rPr lang="en-US" dirty="0" smtClean="0">
                <a:solidFill>
                  <a:srgbClr val="FAA4F4"/>
                </a:solidFill>
              </a:rPr>
              <a:t>Seems   </a:t>
            </a:r>
            <a:r>
              <a:rPr lang="en-US" dirty="0" smtClean="0"/>
              <a:t>         Synthesis</a:t>
            </a:r>
          </a:p>
          <a:p>
            <a:r>
              <a:rPr lang="en-US" dirty="0" smtClean="0">
                <a:solidFill>
                  <a:srgbClr val="FAA4F4"/>
                </a:solidFill>
              </a:rPr>
              <a:t>Evil </a:t>
            </a:r>
            <a:r>
              <a:rPr lang="en-US" dirty="0" smtClean="0"/>
              <a:t>                 Evaluation </a:t>
            </a:r>
          </a:p>
          <a:p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 smtClean="0">
                <a:solidFill>
                  <a:srgbClr val="FAA4F4"/>
                </a:solidFill>
              </a:rPr>
              <a:t>K-CAASE</a:t>
            </a:r>
            <a:r>
              <a:rPr lang="en-US" dirty="0" smtClean="0"/>
              <a:t>: Brief-case your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6146" name="Picture 2" descr="http://gazette.teachers.net/gazette/wordpress/wp-content/uploads/2012/04/teacher-th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428" y="2057400"/>
            <a:ext cx="2323171" cy="309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Gravitation </a:t>
            </a:r>
            <a:br>
              <a:rPr lang="en-US" dirty="0" smtClean="0"/>
            </a:br>
            <a:r>
              <a:rPr lang="en-US" dirty="0" smtClean="0"/>
              <a:t>Physics-IX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agree with this linkage? 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LOM?</a:t>
            </a:r>
          </a:p>
          <a:p>
            <a:r>
              <a:rPr lang="en-US" dirty="0" smtClean="0"/>
              <a:t>Conceptual Linkage</a:t>
            </a:r>
          </a:p>
          <a:p>
            <a:r>
              <a:rPr lang="en-US" dirty="0" smtClean="0"/>
              <a:t>This chapter is built on </a:t>
            </a:r>
          </a:p>
          <a:p>
            <a:pPr lvl="1"/>
            <a:r>
              <a:rPr lang="en-US" dirty="0" smtClean="0"/>
              <a:t>Gravitation- Science-V</a:t>
            </a:r>
          </a:p>
          <a:p>
            <a:pPr lvl="1"/>
            <a:r>
              <a:rPr lang="en-US" dirty="0" smtClean="0"/>
              <a:t>Earth &amp; Space- Science-VI</a:t>
            </a:r>
          </a:p>
          <a:p>
            <a:r>
              <a:rPr lang="en-US" dirty="0" smtClean="0"/>
              <a:t>This chapter leads to: </a:t>
            </a:r>
          </a:p>
          <a:p>
            <a:pPr lvl="1"/>
            <a:r>
              <a:rPr lang="en-US" dirty="0" smtClean="0"/>
              <a:t>Gravitational Potential </a:t>
            </a:r>
          </a:p>
          <a:p>
            <a:pPr lvl="1"/>
            <a:r>
              <a:rPr lang="en-US" dirty="0" smtClean="0"/>
              <a:t>Escape Velocity</a:t>
            </a:r>
          </a:p>
          <a:p>
            <a:pPr lvl="1"/>
            <a:r>
              <a:rPr lang="en-US" dirty="0" smtClean="0"/>
              <a:t>Artificial Satellite------Physics-XI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123906" name="Picture 2" descr="http://www.colourbox.com/preview/5072041-50464-solar-system-with-8-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52725"/>
            <a:ext cx="304800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incl any more concepts in The Gravity Chap? 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LOG and third LOM?</a:t>
            </a:r>
          </a:p>
          <a:p>
            <a:r>
              <a:rPr lang="en-US" dirty="0" smtClean="0"/>
              <a:t>Major Concepts </a:t>
            </a:r>
          </a:p>
          <a:p>
            <a:pPr lvl="1"/>
            <a:r>
              <a:rPr lang="en-US" dirty="0" smtClean="0"/>
              <a:t>5.1 Law of Gravitation (LOG)</a:t>
            </a:r>
          </a:p>
          <a:p>
            <a:pPr lvl="1"/>
            <a:r>
              <a:rPr lang="en-US" dirty="0" smtClean="0"/>
              <a:t>5.2 Measurement of mass of Earth</a:t>
            </a:r>
          </a:p>
          <a:p>
            <a:pPr lvl="1"/>
            <a:r>
              <a:rPr lang="en-US" dirty="0" smtClean="0"/>
              <a:t>5.3 Variation of g with altitude</a:t>
            </a:r>
          </a:p>
          <a:p>
            <a:pPr lvl="1"/>
            <a:r>
              <a:rPr lang="en-US" dirty="0" smtClean="0"/>
              <a:t>5.4 Motion of artificial satellites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K-CAASE domain for these DLOs?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DLOs: After studying this unit, students will be able to: 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State Newton's LOG</a:t>
            </a:r>
          </a:p>
          <a:p>
            <a:pPr lvl="1"/>
            <a:r>
              <a:rPr lang="en-US" dirty="0" smtClean="0"/>
              <a:t>Explain: G- forces are consistent with Newton's 3</a:t>
            </a:r>
            <a:r>
              <a:rPr lang="en-US" baseline="30000" dirty="0" smtClean="0"/>
              <a:t>rd</a:t>
            </a:r>
            <a:r>
              <a:rPr lang="en-US" dirty="0" smtClean="0"/>
              <a:t> LOM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Explain G-field as an example of field of Force.</a:t>
            </a:r>
          </a:p>
          <a:p>
            <a:pPr lvl="1"/>
            <a:r>
              <a:rPr lang="en-US" dirty="0" smtClean="0"/>
              <a:t>Define weight (as force on an object- due to a G field)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Calculate mass of Earth by using LOG</a:t>
            </a:r>
          </a:p>
          <a:p>
            <a:pPr lvl="1"/>
            <a:r>
              <a:rPr lang="en-US" dirty="0" smtClean="0"/>
              <a:t>Solve problems using Newton's LOG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Explain: G-value decreases with alt from earth’s surface</a:t>
            </a:r>
          </a:p>
          <a:p>
            <a:pPr lvl="1"/>
            <a:r>
              <a:rPr lang="en-US" dirty="0" smtClean="0"/>
              <a:t>Discuss imp of LOG in understanding satellite-motion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Useful: Predict acceleration due to gravity g-value? </a:t>
            </a:r>
            <a:br>
              <a:rPr lang="en-US" dirty="0" smtClean="0"/>
            </a:br>
            <a:r>
              <a:rPr lang="en-US" dirty="0" smtClean="0"/>
              <a:t>Why know Newton’s LOG?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Wt cals hence forces acting on bodies cals anywhere?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Is the maj concept: Helps prove many equations?</a:t>
            </a:r>
          </a:p>
          <a:p>
            <a:r>
              <a:rPr lang="en-US" dirty="0" smtClean="0">
                <a:solidFill>
                  <a:srgbClr val="FAA4F4"/>
                </a:solidFill>
              </a:rPr>
              <a:t>Science- Technology- Society Connection </a:t>
            </a:r>
          </a:p>
          <a:p>
            <a:r>
              <a:rPr lang="en-US" dirty="0" smtClean="0"/>
              <a:t>Gather information to </a:t>
            </a:r>
          </a:p>
          <a:p>
            <a:pPr lvl="1"/>
            <a:r>
              <a:rPr lang="en-US" dirty="0" smtClean="0"/>
              <a:t>Predict the value of the acceleration due to gravity g </a:t>
            </a:r>
          </a:p>
          <a:p>
            <a:pPr lvl="1"/>
            <a:r>
              <a:rPr lang="en-US" dirty="0" smtClean="0"/>
              <a:t>At any planet or moon's surface </a:t>
            </a:r>
          </a:p>
          <a:p>
            <a:pPr lvl="1"/>
            <a:r>
              <a:rPr lang="en-US" dirty="0" smtClean="0"/>
              <a:t>Using Newton's LOG</a:t>
            </a:r>
          </a:p>
          <a:p>
            <a:r>
              <a:rPr lang="en-US" dirty="0" smtClean="0"/>
              <a:t>Describe how artificial satellites </a:t>
            </a:r>
          </a:p>
          <a:p>
            <a:pPr lvl="1"/>
            <a:r>
              <a:rPr lang="en-US" dirty="0" smtClean="0"/>
              <a:t>Keep on moving around the earth </a:t>
            </a:r>
          </a:p>
          <a:p>
            <a:pPr lvl="1"/>
            <a:r>
              <a:rPr lang="en-US" dirty="0" smtClean="0"/>
              <a:t>Due to gravitational 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EE383-1993-4FD7-9298-97EEF9E457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centuries back: LOG discovered? K</a:t>
            </a:r>
            <a:br>
              <a:rPr lang="en-US" dirty="0" smtClean="0"/>
            </a:br>
            <a:r>
              <a:rPr lang="en-US" dirty="0" smtClean="0"/>
              <a:t>Explain: Concepts related to gravity?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4oo years back? 786-809 </a:t>
            </a:r>
            <a:r>
              <a:rPr lang="en-US" dirty="0" err="1" smtClean="0">
                <a:solidFill>
                  <a:srgbClr val="FAA4F4"/>
                </a:solidFill>
              </a:rPr>
              <a:t>Harun</a:t>
            </a:r>
            <a:r>
              <a:rPr lang="en-US" dirty="0" smtClean="0">
                <a:solidFill>
                  <a:srgbClr val="FAA4F4"/>
                </a:solidFill>
              </a:rPr>
              <a:t> Rashid? 1126-98 </a:t>
            </a:r>
            <a:r>
              <a:rPr lang="en-US" dirty="0" err="1" smtClean="0">
                <a:solidFill>
                  <a:srgbClr val="FAA4F4"/>
                </a:solidFill>
              </a:rPr>
              <a:t>Rushd</a:t>
            </a:r>
            <a:r>
              <a:rPr lang="en-US" dirty="0" smtClean="0">
                <a:solidFill>
                  <a:srgbClr val="FAA4F4"/>
                </a:solidFill>
              </a:rPr>
              <a:t>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LOG, LOM, mass of Earth, g with altitude, artificial sat?</a:t>
            </a:r>
          </a:p>
          <a:p>
            <a:r>
              <a:rPr lang="en-US" dirty="0" smtClean="0"/>
              <a:t>First man Issac Newton: Idea of gravity was</a:t>
            </a: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1665</a:t>
            </a:r>
            <a:r>
              <a:rPr lang="en-US" dirty="0" smtClean="0"/>
              <a:t>: Trying solve why planets revolve around sun</a:t>
            </a:r>
          </a:p>
          <a:p>
            <a:pPr lvl="1"/>
            <a:r>
              <a:rPr lang="en-US" dirty="0" smtClean="0"/>
              <a:t>Suddenly an apple fell from the tree</a:t>
            </a:r>
          </a:p>
          <a:p>
            <a:pPr lvl="1"/>
            <a:r>
              <a:rPr lang="en-US" dirty="0" smtClean="0"/>
              <a:t>The idea of gravity flashed in his mind</a:t>
            </a:r>
          </a:p>
          <a:p>
            <a:r>
              <a:rPr lang="en-US" dirty="0" smtClean="0"/>
              <a:t>He discovered not only the cause of falling apple </a:t>
            </a:r>
          </a:p>
          <a:p>
            <a:pPr lvl="1"/>
            <a:r>
              <a:rPr lang="en-US" dirty="0" smtClean="0"/>
              <a:t>But also cause that makes planets revolve around sun </a:t>
            </a:r>
          </a:p>
          <a:p>
            <a:pPr lvl="1"/>
            <a:r>
              <a:rPr lang="en-US" dirty="0" smtClean="0"/>
              <a:t>And the moon around the Earth   </a:t>
            </a:r>
          </a:p>
          <a:p>
            <a:r>
              <a:rPr lang="en-US" dirty="0" smtClean="0"/>
              <a:t>This unit deals with the </a:t>
            </a:r>
            <a:r>
              <a:rPr lang="en-US" dirty="0" smtClean="0">
                <a:solidFill>
                  <a:srgbClr val="FAA4F4"/>
                </a:solidFill>
              </a:rPr>
              <a:t>concepts related to gravity</a:t>
            </a:r>
            <a:endParaRPr lang="en-US" dirty="0">
              <a:solidFill>
                <a:srgbClr val="FAA4F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3074" name="Picture 2" descr="https://thescienceclassroom.wikispaces.com/file/view/force_of_gravity.PNG/229913674/force_of_grav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19200"/>
            <a:ext cx="1347412" cy="105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2 Fs same: Falling apple and orbiting moon?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Both caused by LOG?</a:t>
            </a:r>
          </a:p>
          <a:p>
            <a:r>
              <a:rPr lang="en-US" dirty="0" smtClean="0"/>
              <a:t>Force of Gravitation:  On basis of observations</a:t>
            </a:r>
          </a:p>
          <a:p>
            <a:pPr lvl="1"/>
            <a:r>
              <a:rPr lang="en-US" dirty="0" smtClean="0"/>
              <a:t>Concluded: F which causes an apple to fall on the earth </a:t>
            </a:r>
          </a:p>
          <a:p>
            <a:pPr lvl="1"/>
            <a:r>
              <a:rPr lang="en-US" dirty="0" smtClean="0"/>
              <a:t>And the F which keeps the moon in its orbit </a:t>
            </a:r>
          </a:p>
          <a:p>
            <a:pPr lvl="1"/>
            <a:r>
              <a:rPr lang="en-US" dirty="0" smtClean="0"/>
              <a:t>Are of the same nature </a:t>
            </a:r>
          </a:p>
          <a:p>
            <a:r>
              <a:rPr lang="en-US" dirty="0" smtClean="0"/>
              <a:t>He further concluded: there exists a F due to which</a:t>
            </a:r>
          </a:p>
          <a:p>
            <a:pPr lvl="1"/>
            <a:r>
              <a:rPr lang="en-US" dirty="0" smtClean="0"/>
              <a:t>Everybody in universe attract every other body</a:t>
            </a:r>
          </a:p>
          <a:p>
            <a:pPr lvl="1"/>
            <a:r>
              <a:rPr lang="en-US" dirty="0" smtClean="0"/>
              <a:t>He named this force the force c gravitation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2050" name="Picture 2" descr="http://images.tutorvista.com/cms/formulaimages/83/gravity-formula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98364"/>
            <a:ext cx="1610531" cy="1144836"/>
          </a:xfrm>
          <a:prstGeom prst="rect">
            <a:avLst/>
          </a:prstGeom>
          <a:noFill/>
        </p:spPr>
      </p:pic>
      <p:pic>
        <p:nvPicPr>
          <p:cNvPr id="36866" name="Picture 2" descr="http://physics.weber.edu/amiri/physics1010online/WSUonline12w/OnLineCourseMovies/CircularMotion&amp;Gravity/reviewofgravity/fig3.jpg"/>
          <p:cNvPicPr>
            <a:picLocks noChangeAspect="1" noChangeArrowheads="1"/>
          </p:cNvPicPr>
          <p:nvPr/>
        </p:nvPicPr>
        <p:blipFill>
          <a:blip r:embed="rId3" cstate="print"/>
          <a:srcRect t="3175" r="8396" b="1587"/>
          <a:stretch>
            <a:fillRect/>
          </a:stretch>
        </p:blipFill>
        <p:spPr bwMode="auto">
          <a:xfrm>
            <a:off x="5257801" y="1371600"/>
            <a:ext cx="1066800" cy="1390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concepts/ parts/ elements to define LOG?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4 elements: G, mass, distance, g?</a:t>
            </a:r>
          </a:p>
          <a:p>
            <a:r>
              <a:rPr lang="en-US" dirty="0" smtClean="0"/>
              <a:t>LOG: Everybody in the universe </a:t>
            </a:r>
          </a:p>
          <a:p>
            <a:pPr lvl="1"/>
            <a:r>
              <a:rPr lang="en-US" dirty="0" smtClean="0"/>
              <a:t>Attracts every other body with a force </a:t>
            </a:r>
          </a:p>
          <a:p>
            <a:pPr lvl="1"/>
            <a:r>
              <a:rPr lang="en-US" dirty="0" smtClean="0"/>
              <a:t>Directly proportional to the product of their masses </a:t>
            </a:r>
          </a:p>
          <a:p>
            <a:pPr lvl="1"/>
            <a:r>
              <a:rPr lang="en-US" dirty="0" smtClean="0"/>
              <a:t>Inversely prop to sq of distance between their centres</a:t>
            </a:r>
          </a:p>
          <a:p>
            <a:r>
              <a:rPr lang="en-US" dirty="0" smtClean="0"/>
              <a:t>Consider two bodies of masses ml and m2 (fig 5.1)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1026" name="AutoShape 2" descr="http://upload.wikimedia.org/wikipedia/commons/0/0e/NewtonsLawOfUniversalGravita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upload.wikimedia.org/wikipedia/commons/0/0e/NewtonsLawOfUniversalGravitati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filipinofreethinkers.org/wp-content/uploads/2012/05/Universal-law-of-grav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4295775" cy="1683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Explain the LOG formula with examples?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Examples: Falling apple, satellites?</a:t>
            </a:r>
          </a:p>
          <a:p>
            <a:r>
              <a:rPr lang="en-US" dirty="0" smtClean="0"/>
              <a:t>According to LOG: Gravitational force of attraction F </a:t>
            </a:r>
          </a:p>
          <a:p>
            <a:pPr lvl="1"/>
            <a:r>
              <a:rPr lang="en-US" dirty="0" smtClean="0"/>
              <a:t>With which the two masses m1 and m2 </a:t>
            </a:r>
          </a:p>
          <a:p>
            <a:pPr lvl="1"/>
            <a:r>
              <a:rPr lang="en-US" dirty="0" smtClean="0"/>
              <a:t>Separated by a distance d, attract each other is given by</a:t>
            </a:r>
          </a:p>
          <a:p>
            <a:r>
              <a:rPr lang="en-US" dirty="0" smtClean="0"/>
              <a:t>Formula: </a:t>
            </a:r>
            <a:r>
              <a:rPr lang="en-US" dirty="0" smtClean="0">
                <a:solidFill>
                  <a:srgbClr val="FAA4F4"/>
                </a:solidFill>
              </a:rPr>
              <a:t>F </a:t>
            </a:r>
            <a:r>
              <a:rPr lang="el-GR" dirty="0" smtClean="0">
                <a:solidFill>
                  <a:srgbClr val="FAA4F4"/>
                </a:solidFill>
                <a:latin typeface="Corbel"/>
              </a:rPr>
              <a:t>α</a:t>
            </a:r>
            <a:r>
              <a:rPr lang="en-US" dirty="0" smtClean="0">
                <a:solidFill>
                  <a:srgbClr val="FAA4F4"/>
                </a:solidFill>
              </a:rPr>
              <a:t> m1 m2, But F α 1/ d</a:t>
            </a:r>
            <a:r>
              <a:rPr lang="en-US" baseline="30000" dirty="0" smtClean="0">
                <a:solidFill>
                  <a:srgbClr val="FAA4F4"/>
                </a:solidFill>
              </a:rPr>
              <a:t>2</a:t>
            </a:r>
            <a:endParaRPr lang="en-US" dirty="0" smtClean="0">
              <a:solidFill>
                <a:srgbClr val="FAA4F4"/>
              </a:solidFill>
            </a:endParaRP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F α (m1 m2)/ d</a:t>
            </a:r>
            <a:r>
              <a:rPr lang="en-US" baseline="30000" dirty="0" smtClean="0">
                <a:solidFill>
                  <a:srgbClr val="FAA4F4"/>
                </a:solidFill>
              </a:rPr>
              <a:t>2</a:t>
            </a:r>
            <a:endParaRPr lang="en-US" dirty="0" smtClean="0">
              <a:solidFill>
                <a:srgbClr val="FAA4F4"/>
              </a:solidFill>
            </a:endParaRPr>
          </a:p>
          <a:p>
            <a:pPr lvl="1"/>
            <a:r>
              <a:rPr lang="en-US" dirty="0" smtClean="0">
                <a:solidFill>
                  <a:srgbClr val="FAA4F4"/>
                </a:solidFill>
              </a:rPr>
              <a:t>F=G x (m1 m2)/ d</a:t>
            </a:r>
            <a:r>
              <a:rPr lang="en-US" baseline="30000" dirty="0" smtClean="0">
                <a:solidFill>
                  <a:srgbClr val="FAA4F4"/>
                </a:solidFill>
              </a:rPr>
              <a:t>2</a:t>
            </a:r>
          </a:p>
          <a:p>
            <a:r>
              <a:rPr lang="en-US" dirty="0" smtClean="0"/>
              <a:t>Here G is the proportionality constant</a:t>
            </a:r>
          </a:p>
          <a:p>
            <a:pPr lvl="1"/>
            <a:r>
              <a:rPr lang="en-US" dirty="0" smtClean="0"/>
              <a:t>It is called the universal constant of gravitation</a:t>
            </a:r>
          </a:p>
          <a:p>
            <a:pPr lvl="1"/>
            <a:r>
              <a:rPr lang="en-US" dirty="0" smtClean="0"/>
              <a:t>Its value is same everywhere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110594" name="Picture 2" descr="https://encrypted-tbn0.gstatic.com/images?q=tbn:ANd9GcRbm5PIfkMRYK48oaCnFptnLdXJiAshgAd-LlZwcgUZxNxUzNx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85800"/>
            <a:ext cx="942975" cy="706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Define proportionality and its constant? K/ C</a:t>
            </a:r>
            <a:br>
              <a:rPr lang="en-US" dirty="0" smtClean="0"/>
            </a:br>
            <a:r>
              <a:rPr lang="en-US" dirty="0" smtClean="0"/>
              <a:t>What are directly proportional in F=ma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As one amount increases other increases- same rate?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Constant Prop: In which one value changes same way?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F</a:t>
            </a:r>
            <a:r>
              <a:rPr lang="el-GR" dirty="0" smtClean="0">
                <a:solidFill>
                  <a:srgbClr val="FAA4F4"/>
                </a:solidFill>
                <a:latin typeface="Corbel"/>
              </a:rPr>
              <a:t>α</a:t>
            </a:r>
            <a:r>
              <a:rPr lang="en-US" dirty="0" smtClean="0">
                <a:solidFill>
                  <a:srgbClr val="FAA4F4"/>
                </a:solidFill>
                <a:latin typeface="Corbel"/>
              </a:rPr>
              <a:t> ma, m </a:t>
            </a:r>
            <a:r>
              <a:rPr lang="el-GR" dirty="0" smtClean="0">
                <a:solidFill>
                  <a:srgbClr val="FAA4F4"/>
                </a:solidFill>
                <a:latin typeface="Corbel"/>
              </a:rPr>
              <a:t>α</a:t>
            </a:r>
            <a:r>
              <a:rPr lang="en-US" dirty="0" smtClean="0">
                <a:solidFill>
                  <a:srgbClr val="FAA4F4"/>
                </a:solidFill>
                <a:latin typeface="Corbel"/>
              </a:rPr>
              <a:t> 1/a?</a:t>
            </a:r>
            <a:endParaRPr lang="en-US" dirty="0" smtClean="0">
              <a:solidFill>
                <a:srgbClr val="FAA4F4"/>
              </a:solidFill>
            </a:endParaRPr>
          </a:p>
          <a:p>
            <a:r>
              <a:rPr lang="en-US" dirty="0" smtClean="0"/>
              <a:t>Directly proportional: as one amount increases</a:t>
            </a:r>
          </a:p>
          <a:p>
            <a:pPr lvl="1"/>
            <a:r>
              <a:rPr lang="en-US" dirty="0" smtClean="0"/>
              <a:t>Another amount increases at the same rate</a:t>
            </a:r>
          </a:p>
          <a:p>
            <a:pPr lvl="1"/>
            <a:r>
              <a:rPr lang="en-US" dirty="0" smtClean="0"/>
              <a:t>A constant ratio: In which one value changes same way</a:t>
            </a:r>
          </a:p>
          <a:p>
            <a:r>
              <a:rPr lang="en-US" dirty="0" smtClean="0"/>
              <a:t>Example: you are paid $20 an hour</a:t>
            </a:r>
          </a:p>
          <a:p>
            <a:pPr lvl="1"/>
            <a:r>
              <a:rPr lang="en-US" dirty="0" smtClean="0"/>
              <a:t>How much you earn: Directly prop to how many hrs work</a:t>
            </a:r>
          </a:p>
          <a:p>
            <a:pPr lvl="1"/>
            <a:r>
              <a:rPr lang="en-US" dirty="0" smtClean="0"/>
              <a:t>Work more hours, get more pay; in direct proportion</a:t>
            </a:r>
          </a:p>
          <a:p>
            <a:r>
              <a:rPr lang="en-US" dirty="0" smtClean="0"/>
              <a:t>This could be written: Earnings ∝ Hours worked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141314" name="Picture 2" descr="http://www.mathsisfun.com/algebra/images/proportional-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"/>
            <a:ext cx="1933575" cy="99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earnings and hours are directly proportional? An</a:t>
            </a:r>
            <a:br>
              <a:rPr lang="en-US" dirty="0" smtClean="0"/>
            </a:br>
            <a:r>
              <a:rPr lang="en-US" dirty="0" smtClean="0"/>
              <a:t>Why x proportional to y is written as x/y=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2/ 3 hrs @ 20 per hour: 40/60 Rs?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Because x </a:t>
            </a:r>
            <a:r>
              <a:rPr lang="el-GR" dirty="0" smtClean="0">
                <a:solidFill>
                  <a:srgbClr val="FAA4F4"/>
                </a:solidFill>
                <a:latin typeface="Corbel"/>
              </a:rPr>
              <a:t>α</a:t>
            </a:r>
            <a:r>
              <a:rPr lang="en-US" dirty="0" smtClean="0">
                <a:solidFill>
                  <a:srgbClr val="FAA4F4"/>
                </a:solidFill>
                <a:latin typeface="Corbel"/>
              </a:rPr>
              <a:t> y, x/y=K?</a:t>
            </a:r>
            <a:endParaRPr lang="en-US" dirty="0" smtClean="0">
              <a:solidFill>
                <a:srgbClr val="FAA4F4"/>
              </a:solidFill>
            </a:endParaRPr>
          </a:p>
          <a:p>
            <a:r>
              <a:rPr lang="en-US" dirty="0" smtClean="0"/>
              <a:t>This could be written: Earnings ∝ Hours worked</a:t>
            </a:r>
          </a:p>
          <a:p>
            <a:pPr lvl="1"/>
            <a:r>
              <a:rPr lang="en-US" dirty="0" smtClean="0"/>
              <a:t>If you work 2 hours you get paid $40</a:t>
            </a:r>
          </a:p>
          <a:p>
            <a:pPr lvl="1"/>
            <a:r>
              <a:rPr lang="en-US" dirty="0" smtClean="0"/>
              <a:t>If you work 3 hours you get paid $60</a:t>
            </a:r>
          </a:p>
          <a:p>
            <a:r>
              <a:rPr lang="en-US" dirty="0" smtClean="0"/>
              <a:t>Constant of Proportionality</a:t>
            </a:r>
          </a:p>
          <a:p>
            <a:pPr lvl="1"/>
            <a:r>
              <a:rPr lang="en-US" dirty="0" smtClean="0"/>
              <a:t>Constant of Prop: Value that relates the two amounts</a:t>
            </a:r>
          </a:p>
          <a:p>
            <a:r>
              <a:rPr lang="en-US" dirty="0" smtClean="0"/>
              <a:t>Example: Paid $20 an hour: Constant of Prop is 20 due</a:t>
            </a:r>
          </a:p>
          <a:p>
            <a:pPr lvl="1"/>
            <a:r>
              <a:rPr lang="en-US" dirty="0" smtClean="0"/>
              <a:t>Earnings = 20 × Hours worked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141314" name="Picture 2" descr="http://www.mathsisfun.com/algebra/images/proportional-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19200"/>
            <a:ext cx="1933575" cy="99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Define inverse proportionality/ constant? K/C</a:t>
            </a:r>
            <a:br>
              <a:rPr lang="en-US" dirty="0" smtClean="0"/>
            </a:br>
            <a:r>
              <a:rPr lang="en-US" dirty="0" smtClean="0"/>
              <a:t>What is inversely prop in F=G x (m1 m2)/ d</a:t>
            </a:r>
            <a:r>
              <a:rPr lang="en-US" baseline="30000" dirty="0" smtClean="0"/>
              <a:t>2</a:t>
            </a:r>
            <a:r>
              <a:rPr lang="en-US" dirty="0" smtClean="0"/>
              <a:t> - why?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One value decreases at same rate that other increases?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F </a:t>
            </a:r>
            <a:r>
              <a:rPr lang="el-GR" dirty="0" smtClean="0">
                <a:solidFill>
                  <a:srgbClr val="FAA4F4"/>
                </a:solidFill>
                <a:latin typeface="Corbel"/>
              </a:rPr>
              <a:t>α</a:t>
            </a:r>
            <a:r>
              <a:rPr lang="en-US" dirty="0" smtClean="0">
                <a:solidFill>
                  <a:srgbClr val="FAA4F4"/>
                </a:solidFill>
                <a:latin typeface="Corbel"/>
              </a:rPr>
              <a:t> m1 m2 and </a:t>
            </a:r>
            <a:r>
              <a:rPr lang="el-GR" dirty="0" smtClean="0">
                <a:solidFill>
                  <a:srgbClr val="FAA4F4"/>
                </a:solidFill>
                <a:latin typeface="Corbel"/>
              </a:rPr>
              <a:t>α</a:t>
            </a:r>
            <a:r>
              <a:rPr lang="en-US" dirty="0" smtClean="0">
                <a:solidFill>
                  <a:srgbClr val="FAA4F4"/>
                </a:solidFill>
                <a:latin typeface="Corbel"/>
              </a:rPr>
              <a:t> </a:t>
            </a:r>
            <a:r>
              <a:rPr lang="en-US" dirty="0" smtClean="0">
                <a:solidFill>
                  <a:srgbClr val="FAA4F4"/>
                </a:solidFill>
              </a:rPr>
              <a:t>d</a:t>
            </a:r>
            <a:r>
              <a:rPr lang="en-US" baseline="30000" dirty="0" smtClean="0">
                <a:solidFill>
                  <a:srgbClr val="FAA4F4"/>
                </a:solidFill>
              </a:rPr>
              <a:t>2</a:t>
            </a:r>
            <a:r>
              <a:rPr lang="en-US" dirty="0" smtClean="0">
                <a:solidFill>
                  <a:srgbClr val="FAA4F4"/>
                </a:solidFill>
                <a:latin typeface="Corbel"/>
              </a:rPr>
              <a:t> and F is the Constant? </a:t>
            </a:r>
            <a:endParaRPr lang="en-US" dirty="0" smtClean="0">
              <a:solidFill>
                <a:srgbClr val="FAA4F4"/>
              </a:solidFill>
            </a:endParaRPr>
          </a:p>
          <a:p>
            <a:r>
              <a:rPr lang="en-US" dirty="0" smtClean="0"/>
              <a:t>Inversely Proportional: when one value decreases at the same rate that the other increases</a:t>
            </a:r>
          </a:p>
          <a:p>
            <a:r>
              <a:rPr lang="en-US" dirty="0" smtClean="0"/>
              <a:t>A constant ratio between two values in which one value changes in the opposite way as the other</a:t>
            </a:r>
          </a:p>
          <a:p>
            <a:r>
              <a:rPr lang="en-US" dirty="0" smtClean="0"/>
              <a:t>Example: light and distance</a:t>
            </a:r>
          </a:p>
          <a:p>
            <a:pPr lvl="1"/>
            <a:r>
              <a:rPr lang="en-US" dirty="0" smtClean="0"/>
              <a:t>The further away you are from a light, the less bright it is</a:t>
            </a:r>
          </a:p>
          <a:p>
            <a:pPr lvl="1"/>
            <a:r>
              <a:rPr lang="en-US" dirty="0" smtClean="0"/>
              <a:t>As distance increases, brightness decreases</a:t>
            </a:r>
          </a:p>
          <a:p>
            <a:pPr lvl="1"/>
            <a:r>
              <a:rPr lang="en-US" dirty="0" smtClean="0"/>
              <a:t>And as distance goes down, brightness goes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140290" name="Picture 2" descr="http://www.mathsisfun.com/algebra/images/inversely-proporti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90499"/>
            <a:ext cx="2066925" cy="110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spd, travel time inversely prop? An</a:t>
            </a:r>
            <a:br>
              <a:rPr lang="en-US" dirty="0" smtClean="0"/>
            </a:br>
            <a:r>
              <a:rPr lang="en-US" dirty="0" smtClean="0"/>
              <a:t>Why y inversely prop to x written as y=K/x?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As speed goes up, travel time goes down?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Because y= K/x?</a:t>
            </a:r>
          </a:p>
          <a:p>
            <a:r>
              <a:rPr lang="en-US" dirty="0" smtClean="0"/>
              <a:t>Example: speed and travel time</a:t>
            </a:r>
          </a:p>
          <a:p>
            <a:pPr lvl="1"/>
            <a:r>
              <a:rPr lang="en-US" dirty="0" smtClean="0"/>
              <a:t>Speed and travel time are Inversely Proportional </a:t>
            </a:r>
          </a:p>
          <a:p>
            <a:pPr lvl="1"/>
            <a:r>
              <a:rPr lang="en-US" dirty="0" smtClean="0"/>
              <a:t>Because the faster you go the shorter the time</a:t>
            </a:r>
          </a:p>
          <a:p>
            <a:pPr lvl="1"/>
            <a:r>
              <a:rPr lang="en-US" dirty="0" smtClean="0"/>
              <a:t>As speed goes up, travel time goes down</a:t>
            </a:r>
          </a:p>
          <a:p>
            <a:pPr lvl="1"/>
            <a:r>
              <a:rPr lang="en-US" dirty="0" smtClean="0"/>
              <a:t>And as speed goes down, travel time goes up</a:t>
            </a:r>
          </a:p>
          <a:p>
            <a:r>
              <a:rPr lang="en-US" dirty="0" smtClean="0"/>
              <a:t>Thus: y is inversely proportional to x   </a:t>
            </a:r>
          </a:p>
          <a:p>
            <a:pPr lvl="1"/>
            <a:r>
              <a:rPr lang="en-US" dirty="0" smtClean="0"/>
              <a:t>Is the same thing as: y is directly proportional to 1/x   </a:t>
            </a:r>
          </a:p>
          <a:p>
            <a:pPr lvl="1"/>
            <a:r>
              <a:rPr lang="en-US" dirty="0" smtClean="0"/>
              <a:t>Which can be written: y = k/x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140290" name="Picture 2" descr="http://www.mathsisfun.com/algebra/images/inversely-proporti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6699"/>
            <a:ext cx="2066925" cy="110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 units are in 6.67384 × 10</a:t>
            </a:r>
            <a:r>
              <a:rPr lang="en-US" baseline="30000" dirty="0" smtClean="0"/>
              <a:t>-11</a:t>
            </a:r>
            <a:r>
              <a:rPr lang="en-US" dirty="0" smtClean="0"/>
              <a:t> m</a:t>
            </a:r>
            <a:r>
              <a:rPr lang="en-US" baseline="30000" dirty="0" smtClean="0"/>
              <a:t>3</a:t>
            </a:r>
            <a:r>
              <a:rPr lang="en-US" dirty="0" smtClean="0"/>
              <a:t> kg</a:t>
            </a:r>
            <a:r>
              <a:rPr lang="en-US" baseline="30000" dirty="0" smtClean="0"/>
              <a:t>-1</a:t>
            </a:r>
            <a:r>
              <a:rPr lang="en-US" dirty="0" smtClean="0"/>
              <a:t> s</a:t>
            </a:r>
            <a:r>
              <a:rPr lang="en-US" baseline="30000" dirty="0" smtClean="0"/>
              <a:t>-2</a:t>
            </a:r>
            <a:r>
              <a:rPr lang="en-US" dirty="0" smtClean="0"/>
              <a:t>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Because G= Fd</a:t>
            </a:r>
            <a:r>
              <a:rPr lang="en-US" baseline="30000" dirty="0" smtClean="0">
                <a:solidFill>
                  <a:srgbClr val="FAA4F4"/>
                </a:solidFill>
              </a:rPr>
              <a:t>2</a:t>
            </a:r>
            <a:r>
              <a:rPr lang="en-US" dirty="0" smtClean="0">
                <a:solidFill>
                  <a:srgbClr val="FAA4F4"/>
                </a:solidFill>
              </a:rPr>
              <a:t>/ (m1 m2)?</a:t>
            </a:r>
          </a:p>
          <a:p>
            <a:r>
              <a:rPr lang="en-US" dirty="0" smtClean="0"/>
              <a:t>In SI units its value is 6.67384 × 10</a:t>
            </a:r>
            <a:r>
              <a:rPr lang="en-US" baseline="30000" dirty="0" smtClean="0"/>
              <a:t>-11</a:t>
            </a:r>
            <a:r>
              <a:rPr lang="en-US" dirty="0" smtClean="0"/>
              <a:t> m</a:t>
            </a:r>
            <a:r>
              <a:rPr lang="en-US" baseline="30000" dirty="0" smtClean="0"/>
              <a:t>3</a:t>
            </a:r>
            <a:r>
              <a:rPr lang="en-US" dirty="0" smtClean="0"/>
              <a:t> kg</a:t>
            </a:r>
            <a:r>
              <a:rPr lang="en-US" baseline="30000" dirty="0" smtClean="0"/>
              <a:t>-1</a:t>
            </a:r>
            <a:r>
              <a:rPr lang="en-US" dirty="0" smtClean="0"/>
              <a:t> s</a:t>
            </a:r>
            <a:r>
              <a:rPr lang="en-US" baseline="30000" dirty="0" smtClean="0"/>
              <a:t>-2</a:t>
            </a:r>
          </a:p>
          <a:p>
            <a:r>
              <a:rPr lang="en-US" dirty="0" smtClean="0"/>
              <a:t>Due to small value of G between objects around us</a:t>
            </a:r>
          </a:p>
          <a:p>
            <a:pPr lvl="1"/>
            <a:r>
              <a:rPr lang="en-US" dirty="0" smtClean="0"/>
              <a:t>The gravitational force of attraction is small</a:t>
            </a:r>
          </a:p>
          <a:p>
            <a:pPr lvl="1"/>
            <a:r>
              <a:rPr lang="en-US" dirty="0" smtClean="0"/>
              <a:t>And we do not feel it </a:t>
            </a:r>
          </a:p>
          <a:p>
            <a:pPr lvl="1"/>
            <a:r>
              <a:rPr lang="en-US" dirty="0" smtClean="0"/>
              <a:t>Large Earth mass: attracts nearby obj with a large F </a:t>
            </a:r>
          </a:p>
          <a:p>
            <a:r>
              <a:rPr lang="en-US" dirty="0" smtClean="0"/>
              <a:t>The weight of an object on the' Earth </a:t>
            </a:r>
          </a:p>
          <a:p>
            <a:pPr lvl="1"/>
            <a:r>
              <a:rPr lang="en-US" dirty="0" smtClean="0"/>
              <a:t>Result of gravitational force of attraction </a:t>
            </a:r>
          </a:p>
          <a:p>
            <a:pPr lvl="1"/>
            <a:r>
              <a:rPr lang="en-US" dirty="0" smtClean="0"/>
              <a:t>Between the Earth and the object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110594" name="Picture 2" descr="https://encrypted-tbn0.gstatic.com/images?q=tbn:ANd9GcRbm5PIfkMRYK48oaCnFptnLdXJiAshgAd-LlZwcgUZxNxUzNx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942975" cy="706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3</a:t>
            </a:r>
            <a:r>
              <a:rPr lang="en-US" baseline="30000" dirty="0" smtClean="0"/>
              <a:t>rd</a:t>
            </a:r>
            <a:r>
              <a:rPr lang="en-US" dirty="0" smtClean="0"/>
              <a:t> LOM is consistent with LOG?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Forces on both bodies are action/ reaction due LOG?</a:t>
            </a:r>
          </a:p>
          <a:p>
            <a:r>
              <a:rPr lang="en-US" dirty="0" smtClean="0"/>
              <a:t>LOG and Newton's Third LOM: It is to be noted that </a:t>
            </a:r>
          </a:p>
          <a:p>
            <a:pPr lvl="1"/>
            <a:r>
              <a:rPr lang="en-US" dirty="0" smtClean="0"/>
              <a:t>Mass m1 attracts m2 towards it with a force F </a:t>
            </a:r>
          </a:p>
          <a:p>
            <a:pPr lvl="1"/>
            <a:r>
              <a:rPr lang="en-US" dirty="0" smtClean="0"/>
              <a:t>While m2 attracts m1 towards it with same magnitude F </a:t>
            </a:r>
          </a:p>
          <a:p>
            <a:pPr lvl="1"/>
            <a:r>
              <a:rPr lang="en-US" dirty="0" smtClean="0"/>
              <a:t>But in opposite direction </a:t>
            </a:r>
          </a:p>
          <a:p>
            <a:r>
              <a:rPr lang="en-US" dirty="0" smtClean="0"/>
              <a:t>If the force acting on m1 is considered as action </a:t>
            </a:r>
          </a:p>
          <a:p>
            <a:pPr lvl="1"/>
            <a:r>
              <a:rPr lang="en-US" dirty="0" smtClean="0"/>
              <a:t>Then the force acting on m2 will be the reaction </a:t>
            </a:r>
          </a:p>
          <a:p>
            <a:pPr lvl="1"/>
            <a:r>
              <a:rPr lang="en-US" dirty="0" smtClean="0"/>
              <a:t>The action and reaction due to FOG</a:t>
            </a:r>
          </a:p>
          <a:p>
            <a:pPr lvl="1"/>
            <a:r>
              <a:rPr lang="en-US" dirty="0" smtClean="0"/>
              <a:t>Are equal in magnitude but opposite in direction. </a:t>
            </a:r>
          </a:p>
          <a:p>
            <a:r>
              <a:rPr lang="en-US" dirty="0" smtClean="0"/>
              <a:t>This is consistent with Newton's third LOM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122882" name="Picture 2" descr="http://dj1hlxw0wr920.cloudfront.net/userfiles/wyzfiles/959e95c4-376a-4729-b0e2-c9d981bf9d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585015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0CA1-5F9C-42BB-9045-13A74CBCC6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4" descr="http://1.bp.blogspot.com/-EwCWiKJApMw/UP2cSBOOhmI/AAAAAAAABGg/KA6XFw13LPs/s1600/Flipped+Classroom+Made+Ea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50199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earth’s  g-force keeps moon in orbit?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EE383-1993-4FD7-9298-97EEF9E4577E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4" name="Picture 4" descr="http://sdsu-physics.org/physics180/physics195/images_physics_195/13_gravit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5105400" cy="4628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constant G be calculated with same formula?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5720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Y: Substitute mass of body/ earth with dist in between?</a:t>
            </a:r>
          </a:p>
          <a:p>
            <a:r>
              <a:rPr lang="en-US" dirty="0" smtClean="0"/>
              <a:t>Example 5.1: Two lead spheres each of mass 1000 kg </a:t>
            </a:r>
          </a:p>
          <a:p>
            <a:pPr lvl="1"/>
            <a:r>
              <a:rPr lang="en-US" dirty="0" smtClean="0"/>
              <a:t>Are kept with their centres 1 m apart</a:t>
            </a:r>
          </a:p>
          <a:p>
            <a:pPr lvl="1"/>
            <a:r>
              <a:rPr lang="en-US" dirty="0" smtClean="0"/>
              <a:t>Find the g-force with which they attract each other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/>
              <a:t>m1/m2= 1000 kg , d= 1m, F=G x (m1 m2)/ d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Putting the values: 1000 kg x 1000 kg</a:t>
            </a:r>
          </a:p>
          <a:p>
            <a:pPr lvl="1"/>
            <a:r>
              <a:rPr lang="en-US" dirty="0" smtClean="0"/>
              <a:t>F= (6.673 x 10</a:t>
            </a:r>
            <a:r>
              <a:rPr lang="en-US" baseline="30000" dirty="0" smtClean="0"/>
              <a:t>-11</a:t>
            </a:r>
            <a:r>
              <a:rPr lang="en-US" dirty="0" smtClean="0"/>
              <a:t> Nm</a:t>
            </a:r>
            <a:r>
              <a:rPr lang="en-US" baseline="30000" dirty="0" smtClean="0"/>
              <a:t>2</a:t>
            </a:r>
            <a:r>
              <a:rPr lang="en-US" dirty="0" smtClean="0"/>
              <a:t> Kg-</a:t>
            </a:r>
            <a:r>
              <a:rPr lang="en-US" baseline="30000" dirty="0" smtClean="0"/>
              <a:t>2</a:t>
            </a:r>
            <a:r>
              <a:rPr lang="en-US" dirty="0" smtClean="0"/>
              <a:t> x 1000 x 1ooo)/ 1 m</a:t>
            </a:r>
            <a:r>
              <a:rPr lang="en-US" baseline="30000" dirty="0" smtClean="0"/>
              <a:t>2 </a:t>
            </a:r>
            <a:endParaRPr lang="en-US" dirty="0" smtClean="0"/>
          </a:p>
          <a:p>
            <a:pPr lvl="1"/>
            <a:r>
              <a:rPr lang="en-US" dirty="0" smtClean="0"/>
              <a:t>= 6.673 x 105</a:t>
            </a:r>
            <a:r>
              <a:rPr lang="en-US" baseline="30000" dirty="0" smtClean="0"/>
              <a:t>-5 </a:t>
            </a:r>
            <a:r>
              <a:rPr lang="en-US" dirty="0" smtClean="0"/>
              <a:t>N</a:t>
            </a:r>
          </a:p>
          <a:p>
            <a:r>
              <a:rPr lang="en-US" dirty="0" smtClean="0"/>
              <a:t>Thus g-force of attraction = 6.673 x 105</a:t>
            </a:r>
            <a:r>
              <a:rPr lang="en-US" baseline="30000" dirty="0" smtClean="0"/>
              <a:t>-5 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Explain relationship of values in LOG formula? Syn</a:t>
            </a:r>
            <a:br>
              <a:rPr lang="en-US" dirty="0" smtClean="0"/>
            </a:br>
            <a:r>
              <a:rPr lang="en-US" dirty="0" smtClean="0"/>
              <a:t>Explain G Field with LOG Formula?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FOG </a:t>
            </a:r>
            <a:r>
              <a:rPr lang="el-GR" dirty="0" smtClean="0">
                <a:solidFill>
                  <a:srgbClr val="FAA4F4"/>
                </a:solidFill>
                <a:latin typeface="Corbel"/>
              </a:rPr>
              <a:t>α</a:t>
            </a:r>
            <a:r>
              <a:rPr lang="en-US" dirty="0" smtClean="0">
                <a:solidFill>
                  <a:srgbClr val="FAA4F4"/>
                </a:solidFill>
                <a:latin typeface="Corbel"/>
              </a:rPr>
              <a:t> </a:t>
            </a:r>
            <a:r>
              <a:rPr lang="en-US" dirty="0" smtClean="0">
                <a:solidFill>
                  <a:srgbClr val="FAA4F4"/>
                </a:solidFill>
              </a:rPr>
              <a:t>(m M</a:t>
            </a:r>
            <a:r>
              <a:rPr lang="en-US" baseline="-25000" dirty="0" smtClean="0">
                <a:solidFill>
                  <a:srgbClr val="FAA4F4"/>
                </a:solidFill>
              </a:rPr>
              <a:t>e</a:t>
            </a:r>
            <a:r>
              <a:rPr lang="en-US" dirty="0" smtClean="0">
                <a:solidFill>
                  <a:srgbClr val="FAA4F4"/>
                </a:solidFill>
              </a:rPr>
              <a:t>)/ r</a:t>
            </a:r>
            <a:r>
              <a:rPr lang="en-US" baseline="30000" dirty="0" smtClean="0">
                <a:solidFill>
                  <a:srgbClr val="FAA4F4"/>
                </a:solidFill>
              </a:rPr>
              <a:t>2</a:t>
            </a:r>
            <a:r>
              <a:rPr lang="en-US" dirty="0" smtClean="0">
                <a:solidFill>
                  <a:srgbClr val="FAA4F4"/>
                </a:solidFill>
                <a:latin typeface="Corbel"/>
              </a:rPr>
              <a:t> ?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Manifestation of Universal LOG?</a:t>
            </a:r>
          </a:p>
          <a:p>
            <a:r>
              <a:rPr lang="en-US" dirty="0" smtClean="0"/>
              <a:t>Gravitational Field: According to the Newton's LOG</a:t>
            </a:r>
          </a:p>
          <a:p>
            <a:pPr lvl="1"/>
            <a:r>
              <a:rPr lang="en-US" dirty="0" smtClean="0"/>
              <a:t>The g-force between a body of mass m and Earth</a:t>
            </a:r>
          </a:p>
          <a:p>
            <a:pPr lvl="1"/>
            <a:r>
              <a:rPr lang="en-US" dirty="0" smtClean="0"/>
              <a:t>F=G x (m M</a:t>
            </a:r>
            <a:r>
              <a:rPr lang="en-US" baseline="-25000" dirty="0" smtClean="0"/>
              <a:t>e</a:t>
            </a:r>
            <a:r>
              <a:rPr lang="en-US" dirty="0" smtClean="0"/>
              <a:t>)/ 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Where Me is the mass of the Earth </a:t>
            </a:r>
          </a:p>
          <a:p>
            <a:pPr lvl="1"/>
            <a:r>
              <a:rPr lang="en-US" dirty="0" smtClean="0"/>
              <a:t>And r is distance of body from centre of the Earth</a:t>
            </a:r>
          </a:p>
          <a:p>
            <a:r>
              <a:rPr lang="en-US" dirty="0" smtClean="0"/>
              <a:t>The weight of a body is due to the gravitational force </a:t>
            </a:r>
          </a:p>
          <a:p>
            <a:pPr lvl="1"/>
            <a:r>
              <a:rPr lang="en-US" dirty="0" smtClean="0"/>
              <a:t>With which the Earth attracts a body</a:t>
            </a:r>
          </a:p>
          <a:p>
            <a:pPr lvl="1"/>
            <a:r>
              <a:rPr lang="en-US" dirty="0" smtClean="0"/>
              <a:t>Gravitational force is a non-contact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120837" name="Picture 5" descr="http://www.utm.edu/staff/cerkal/magnetic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2411605" cy="1524000"/>
          </a:xfrm>
          <a:prstGeom prst="rect">
            <a:avLst/>
          </a:prstGeom>
          <a:noFill/>
        </p:spPr>
      </p:pic>
      <p:pic>
        <p:nvPicPr>
          <p:cNvPr id="24578" name="Picture 2" descr="http://www.launc.tased.edu.au/online/sciences/physics/gra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37948"/>
            <a:ext cx="1295400" cy="790852"/>
          </a:xfrm>
          <a:prstGeom prst="rect">
            <a:avLst/>
          </a:prstGeom>
          <a:solidFill>
            <a:srgbClr val="5FE8D6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a body accelerate as it falls to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It is within the g-field of the earth?</a:t>
            </a:r>
          </a:p>
          <a:p>
            <a:r>
              <a:rPr lang="en-US" dirty="0" smtClean="0"/>
              <a:t>For example, the velocity of a body </a:t>
            </a:r>
          </a:p>
          <a:p>
            <a:pPr lvl="1"/>
            <a:r>
              <a:rPr lang="en-US" dirty="0" smtClean="0"/>
              <a:t>Thrown up goes on decreasing </a:t>
            </a:r>
          </a:p>
          <a:p>
            <a:pPr lvl="1"/>
            <a:r>
              <a:rPr lang="en-US" dirty="0" smtClean="0"/>
              <a:t>While on return its vel goes on increasing</a:t>
            </a:r>
          </a:p>
          <a:p>
            <a:r>
              <a:rPr lang="en-US" dirty="0" smtClean="0"/>
              <a:t>This is due to the gravitational pull of the Earth </a:t>
            </a:r>
          </a:p>
          <a:p>
            <a:pPr lvl="1"/>
            <a:r>
              <a:rPr lang="en-US" dirty="0" smtClean="0"/>
              <a:t>Acting on body: Whether in contact with earth or not</a:t>
            </a:r>
          </a:p>
          <a:p>
            <a:pPr lvl="1"/>
            <a:r>
              <a:rPr lang="en-US" dirty="0" smtClean="0"/>
              <a:t>Such a force is called the </a:t>
            </a:r>
            <a:r>
              <a:rPr lang="en-US" dirty="0" smtClean="0">
                <a:solidFill>
                  <a:srgbClr val="FAA4F4"/>
                </a:solidFill>
              </a:rPr>
              <a:t>field force </a:t>
            </a:r>
          </a:p>
          <a:p>
            <a:r>
              <a:rPr lang="en-US" dirty="0" smtClean="0"/>
              <a:t>It is assumed that a g-field exists all around the Earth</a:t>
            </a:r>
          </a:p>
          <a:p>
            <a:pPr lvl="1"/>
            <a:r>
              <a:rPr lang="en-US" dirty="0" smtClean="0"/>
              <a:t>This </a:t>
            </a:r>
            <a:r>
              <a:rPr lang="en-US" dirty="0" smtClean="0">
                <a:solidFill>
                  <a:srgbClr val="FAA4F4"/>
                </a:solidFill>
              </a:rPr>
              <a:t>field is directed towards the centre of the earth </a:t>
            </a:r>
          </a:p>
          <a:p>
            <a:pPr lvl="1"/>
            <a:r>
              <a:rPr lang="en-US" dirty="0" smtClean="0"/>
              <a:t>As shown by arrows in figure 5.3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137218" name="Picture 2" descr="http://tap.iop.org/fields/gravity/402/img_full_468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447800"/>
            <a:ext cx="167640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g-field become weaker with distance from earth? An</a:t>
            </a:r>
            <a:br>
              <a:rPr lang="en-US" dirty="0" smtClean="0"/>
            </a:br>
            <a:r>
              <a:rPr lang="en-US" dirty="0" smtClean="0"/>
              <a:t>Why g-field near earth surface is 10 N kg</a:t>
            </a:r>
            <a:r>
              <a:rPr lang="en-US" baseline="30000" dirty="0" smtClean="0"/>
              <a:t>-1</a:t>
            </a:r>
            <a:r>
              <a:rPr lang="en-US" dirty="0" smtClean="0"/>
              <a:t> ? Syn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Because of r</a:t>
            </a:r>
            <a:r>
              <a:rPr lang="en-US" baseline="30000" dirty="0" smtClean="0">
                <a:solidFill>
                  <a:srgbClr val="FAA4F4"/>
                </a:solidFill>
              </a:rPr>
              <a:t>2</a:t>
            </a:r>
            <a:r>
              <a:rPr lang="en-US" dirty="0" smtClean="0">
                <a:solidFill>
                  <a:srgbClr val="FAA4F4"/>
                </a:solidFill>
              </a:rPr>
              <a:t> in the denominator?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Max because of min distance from earth's center? </a:t>
            </a:r>
          </a:p>
          <a:p>
            <a:r>
              <a:rPr lang="en-US" dirty="0" smtClean="0"/>
              <a:t>The g-field becomes weaker and weaker </a:t>
            </a:r>
          </a:p>
          <a:p>
            <a:pPr lvl="1"/>
            <a:r>
              <a:rPr lang="en-US" dirty="0" smtClean="0"/>
              <a:t>As we go farther and farther away from the Earth </a:t>
            </a:r>
          </a:p>
          <a:p>
            <a:r>
              <a:rPr lang="en-US" dirty="0" smtClean="0"/>
              <a:t>In the g-field of the Earth: Force per unit mass is </a:t>
            </a:r>
          </a:p>
          <a:p>
            <a:pPr lvl="1"/>
            <a:r>
              <a:rPr lang="en-US" dirty="0" smtClean="0"/>
              <a:t>Called  the g-field strength of the Earth</a:t>
            </a:r>
          </a:p>
          <a:p>
            <a:pPr lvl="1"/>
            <a:r>
              <a:rPr lang="en-US" dirty="0" smtClean="0"/>
              <a:t>At any place its value is equal to value of g at that point </a:t>
            </a:r>
          </a:p>
          <a:p>
            <a:pPr lvl="1"/>
            <a:r>
              <a:rPr lang="en-US" dirty="0" smtClean="0"/>
              <a:t>Near earth’s surface: g-field strength is 10 N kg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136194" name="Picture 2" descr="http://upload.wikimedia.org/wikipedia/commons/thumb/b/be/Gravitational_field_Earth_lines_equipotentials.svg/372px-Gravitational_field_Earth_lines_equipotential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447800"/>
            <a:ext cx="1371600" cy="1371600"/>
          </a:xfrm>
          <a:prstGeom prst="rect">
            <a:avLst/>
          </a:prstGeom>
          <a:solidFill>
            <a:srgbClr val="5FE8D6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Formula to calculate earth’s mass?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AA4F4"/>
                </a:solidFill>
              </a:rPr>
              <a:t>F=G x (m M</a:t>
            </a:r>
            <a:r>
              <a:rPr lang="en-US" sz="2200" baseline="-25000" dirty="0" smtClean="0">
                <a:solidFill>
                  <a:srgbClr val="FAA4F4"/>
                </a:solidFill>
              </a:rPr>
              <a:t>e</a:t>
            </a:r>
            <a:r>
              <a:rPr lang="en-US" sz="2200" dirty="0" smtClean="0">
                <a:solidFill>
                  <a:srgbClr val="FAA4F4"/>
                </a:solidFill>
              </a:rPr>
              <a:t>)/ R</a:t>
            </a:r>
            <a:r>
              <a:rPr lang="en-US" sz="2200" baseline="30000" dirty="0" smtClean="0">
                <a:solidFill>
                  <a:srgbClr val="FAA4F4"/>
                </a:solidFill>
              </a:rPr>
              <a:t>2</a:t>
            </a:r>
            <a:r>
              <a:rPr lang="en-US" sz="2200" dirty="0" smtClean="0">
                <a:solidFill>
                  <a:srgbClr val="FAA4F4"/>
                </a:solidFill>
              </a:rPr>
              <a:t> ?</a:t>
            </a:r>
          </a:p>
          <a:p>
            <a:r>
              <a:rPr lang="en-US" dirty="0" smtClean="0"/>
              <a:t>5.2 Mass Of the Earth</a:t>
            </a:r>
          </a:p>
          <a:p>
            <a:pPr lvl="1"/>
            <a:r>
              <a:rPr lang="en-US" dirty="0" smtClean="0"/>
              <a:t>Consider body of mass m on Earth surface (figure 5.4)</a:t>
            </a:r>
          </a:p>
          <a:p>
            <a:pPr lvl="1"/>
            <a:r>
              <a:rPr lang="en-US" dirty="0" smtClean="0"/>
              <a:t>Let the mass of the Earth be M, and radius be R </a:t>
            </a:r>
          </a:p>
          <a:p>
            <a:pPr lvl="1"/>
            <a:r>
              <a:rPr lang="en-US" dirty="0" smtClean="0"/>
              <a:t>Distance of body from Earth-centre will also be R</a:t>
            </a:r>
          </a:p>
          <a:p>
            <a:r>
              <a:rPr lang="en-US" dirty="0" smtClean="0"/>
              <a:t>LOG: g-force of Earth acting on a body is given by</a:t>
            </a:r>
          </a:p>
          <a:p>
            <a:pPr lvl="1"/>
            <a:r>
              <a:rPr lang="en-US" dirty="0" smtClean="0"/>
              <a:t>F=G x (m M</a:t>
            </a:r>
            <a:r>
              <a:rPr lang="en-US" baseline="-25000" dirty="0" smtClean="0"/>
              <a:t>e</a:t>
            </a:r>
            <a:r>
              <a:rPr lang="en-US" dirty="0" smtClean="0"/>
              <a:t>)/ 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But the force with which Earth </a:t>
            </a:r>
          </a:p>
          <a:p>
            <a:pPr lvl="1"/>
            <a:r>
              <a:rPr lang="en-US" dirty="0" smtClean="0"/>
              <a:t>Attracts a body towards its centre </a:t>
            </a:r>
          </a:p>
          <a:p>
            <a:pPr lvl="1"/>
            <a:r>
              <a:rPr lang="en-US" dirty="0" smtClean="0"/>
              <a:t>Is equal to its weight w. Therefore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119810" name="Picture 2" descr="http://zonalandeducation.com/mstm/physics/mechanics/forces/weight/massIsNotWeigh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Why/ how F= w= mg = G (m M</a:t>
            </a:r>
            <a:r>
              <a:rPr lang="en-US" baseline="-25000" dirty="0" smtClean="0"/>
              <a:t>e</a:t>
            </a:r>
            <a:r>
              <a:rPr lang="en-US" dirty="0" smtClean="0"/>
              <a:t>)/ R</a:t>
            </a:r>
            <a:r>
              <a:rPr lang="en-US" baseline="30000" dirty="0" smtClean="0"/>
              <a:t>2</a:t>
            </a:r>
            <a:r>
              <a:rPr lang="en-US" dirty="0" smtClean="0"/>
              <a:t> ? An</a:t>
            </a:r>
            <a:br>
              <a:rPr lang="en-US" dirty="0" smtClean="0"/>
            </a:br>
            <a:r>
              <a:rPr lang="en-US" dirty="0" smtClean="0"/>
              <a:t>Will earth’s wt always= Me= (R</a:t>
            </a:r>
            <a:r>
              <a:rPr lang="en-US" baseline="30000" dirty="0" smtClean="0"/>
              <a:t>2</a:t>
            </a:r>
            <a:r>
              <a:rPr lang="en-US" dirty="0" smtClean="0"/>
              <a:t> g)/ G?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Wt of the body= w= mg, the two m cancel out?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rgbClr val="FAA4F4"/>
                </a:solidFill>
              </a:rPr>
              <a:t>Yes: Because mass of the object cancels in the eqn?</a:t>
            </a:r>
          </a:p>
          <a:p>
            <a:r>
              <a:rPr lang="en-US" dirty="0" smtClean="0"/>
              <a:t>Therefore F= w= mg = G (m M</a:t>
            </a:r>
            <a:r>
              <a:rPr lang="en-US" baseline="-25000" dirty="0" smtClean="0"/>
              <a:t>e</a:t>
            </a:r>
            <a:r>
              <a:rPr lang="en-US" dirty="0" smtClean="0"/>
              <a:t>)/ 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g= (G M</a:t>
            </a:r>
            <a:r>
              <a:rPr lang="en-US" baseline="-25000" dirty="0" smtClean="0"/>
              <a:t>e</a:t>
            </a:r>
            <a:r>
              <a:rPr lang="en-US" dirty="0" smtClean="0"/>
              <a:t>)/ R</a:t>
            </a:r>
            <a:r>
              <a:rPr lang="en-US" baseline="30000" dirty="0" smtClean="0"/>
              <a:t>2</a:t>
            </a:r>
            <a:r>
              <a:rPr lang="en-US" dirty="0" smtClean="0"/>
              <a:t> or Me= (R</a:t>
            </a:r>
            <a:r>
              <a:rPr lang="en-US" baseline="30000" dirty="0" smtClean="0"/>
              <a:t>2</a:t>
            </a:r>
            <a:r>
              <a:rPr lang="en-US" dirty="0" smtClean="0"/>
              <a:t> g)/ G</a:t>
            </a:r>
          </a:p>
          <a:p>
            <a:pPr lvl="1"/>
            <a:r>
              <a:rPr lang="en-US" dirty="0" smtClean="0"/>
              <a:t>M can be determined on putting the values in eqn (5.7)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e</a:t>
            </a:r>
            <a:r>
              <a:rPr lang="en-US" dirty="0" smtClean="0"/>
              <a:t> = (6.4 x 10</a:t>
            </a:r>
            <a:r>
              <a:rPr lang="en-US" baseline="30000" dirty="0" smtClean="0"/>
              <a:t>6</a:t>
            </a:r>
            <a:r>
              <a:rPr lang="en-US" dirty="0" smtClean="0"/>
              <a:t> m)</a:t>
            </a:r>
            <a:r>
              <a:rPr lang="en-US" baseline="30000" dirty="0" smtClean="0"/>
              <a:t>2</a:t>
            </a:r>
            <a:r>
              <a:rPr lang="en-US" dirty="0" smtClean="0"/>
              <a:t> x 10 ms</a:t>
            </a:r>
            <a:r>
              <a:rPr lang="en-US" baseline="30000" dirty="0" smtClean="0"/>
              <a:t>-2</a:t>
            </a:r>
            <a:r>
              <a:rPr lang="en-US" dirty="0" smtClean="0"/>
              <a:t> / (6.673 x 10 </a:t>
            </a:r>
            <a:r>
              <a:rPr lang="en-US" baseline="30000" dirty="0" smtClean="0"/>
              <a:t>11</a:t>
            </a:r>
            <a:r>
              <a:rPr lang="en-US" dirty="0" smtClean="0"/>
              <a:t> Nm</a:t>
            </a:r>
            <a:r>
              <a:rPr lang="en-US" baseline="30000" dirty="0" smtClean="0"/>
              <a:t>2</a:t>
            </a:r>
            <a:r>
              <a:rPr lang="en-US" dirty="0" smtClean="0"/>
              <a:t> kg</a:t>
            </a:r>
            <a:r>
              <a:rPr lang="en-US" baseline="30000" dirty="0" smtClean="0"/>
              <a:t>-2</a:t>
            </a:r>
            <a:r>
              <a:rPr lang="en-US" dirty="0" smtClean="0"/>
              <a:t> )= </a:t>
            </a:r>
          </a:p>
          <a:p>
            <a:r>
              <a:rPr lang="en-US" dirty="0" smtClean="0"/>
              <a:t>6.0 x 10</a:t>
            </a:r>
            <a:r>
              <a:rPr lang="en-US" baseline="30000" dirty="0" smtClean="0"/>
              <a:t>24</a:t>
            </a:r>
            <a:r>
              <a:rPr lang="en-US" dirty="0" smtClean="0"/>
              <a:t> kg is mass of the earth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5" name="Picture 2" descr="http://zonalandeducation.com/mstm/physics/mechanics/forces/weight/massIsNotWeigh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Mini-Ex: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Does an apple attract the earth towards it?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With what F apple of 1 N attracts the earth?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Does the apple weigh same at mountain top?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 : Value of g on surface depends on m and R?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of g on some objects: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Object		g (ms</a:t>
            </a:r>
            <a:r>
              <a:rPr lang="en-US" baseline="30000" dirty="0" smtClean="0">
                <a:solidFill>
                  <a:srgbClr val="FFFF00"/>
                </a:solidFill>
              </a:rPr>
              <a:t>-2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dirty="0" smtClean="0"/>
              <a:t>Sun		274.2</a:t>
            </a:r>
          </a:p>
          <a:p>
            <a:pPr lvl="1"/>
            <a:r>
              <a:rPr lang="en-US" dirty="0" smtClean="0"/>
              <a:t>Mercury		3.7</a:t>
            </a:r>
          </a:p>
          <a:p>
            <a:pPr lvl="1"/>
            <a:r>
              <a:rPr lang="en-US" dirty="0" smtClean="0"/>
              <a:t>Venus		8.7</a:t>
            </a:r>
          </a:p>
          <a:p>
            <a:pPr lvl="1"/>
            <a:r>
              <a:rPr lang="en-US" dirty="0" smtClean="0"/>
              <a:t>Moon 		1.62</a:t>
            </a:r>
          </a:p>
          <a:p>
            <a:pPr lvl="1"/>
            <a:r>
              <a:rPr lang="en-US" dirty="0" smtClean="0"/>
              <a:t>Mars		3.73</a:t>
            </a:r>
          </a:p>
          <a:p>
            <a:pPr lvl="1"/>
            <a:r>
              <a:rPr lang="en-US" dirty="0" smtClean="0"/>
              <a:t>Jupiter		25.94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value of g decrease with alt?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5.3 Variation of g  with Altitude </a:t>
            </a:r>
          </a:p>
          <a:p>
            <a:pPr lvl="1"/>
            <a:r>
              <a:rPr lang="en-US" dirty="0" smtClean="0"/>
              <a:t>Equation (5.6): g= (G M</a:t>
            </a:r>
            <a:r>
              <a:rPr lang="en-US" baseline="-25000" dirty="0" smtClean="0"/>
              <a:t>e</a:t>
            </a:r>
            <a:r>
              <a:rPr lang="en-US" dirty="0" smtClean="0"/>
              <a:t>)/ R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Thus value of acceleration due to gravity g </a:t>
            </a:r>
          </a:p>
          <a:p>
            <a:pPr lvl="1"/>
            <a:r>
              <a:rPr lang="en-US" dirty="0" smtClean="0"/>
              <a:t>Depends on the radius of the Earth at its surface </a:t>
            </a:r>
          </a:p>
          <a:p>
            <a:r>
              <a:rPr lang="en-US" dirty="0" smtClean="0"/>
              <a:t>Value of g is inversely </a:t>
            </a:r>
            <a:r>
              <a:rPr lang="el-GR" dirty="0" smtClean="0">
                <a:latin typeface="Corbel"/>
              </a:rPr>
              <a:t>α</a:t>
            </a:r>
            <a:r>
              <a:rPr lang="en-US" dirty="0" smtClean="0">
                <a:latin typeface="Corbel"/>
              </a:rPr>
              <a:t> </a:t>
            </a:r>
            <a:r>
              <a:rPr lang="en-US" dirty="0" smtClean="0"/>
              <a:t>to sq of earth radius</a:t>
            </a:r>
          </a:p>
          <a:p>
            <a:pPr lvl="1"/>
            <a:r>
              <a:rPr lang="en-US" dirty="0" smtClean="0"/>
              <a:t>But it does not remain constant</a:t>
            </a:r>
          </a:p>
          <a:p>
            <a:pPr lvl="1"/>
            <a:r>
              <a:rPr lang="en-US" dirty="0" smtClean="0"/>
              <a:t>It decreases with altitude</a:t>
            </a:r>
          </a:p>
          <a:p>
            <a:pPr lvl="1"/>
            <a:r>
              <a:rPr lang="en-US" dirty="0" smtClean="0"/>
              <a:t>Alt is height of an object or place above sea level </a:t>
            </a:r>
          </a:p>
          <a:p>
            <a:pPr lvl="1"/>
            <a:r>
              <a:rPr lang="en-US" dirty="0" smtClean="0"/>
              <a:t>The value of g is greater at sea level than at the hills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FB05F-88A9-4BEE-8FF1-F169422EC68A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117762" name="Picture 2" descr="http://images.tutorvista.com/contentimages/physics_11/content/us/class11physics/chapter06/images/img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47825" cy="214312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934200" y="1752600"/>
            <a:ext cx="1600200" cy="1676400"/>
            <a:chOff x="6781800" y="762000"/>
            <a:chExt cx="1600200" cy="1676400"/>
          </a:xfrm>
        </p:grpSpPr>
        <p:sp>
          <p:nvSpPr>
            <p:cNvPr id="7" name="Oval 6"/>
            <p:cNvSpPr/>
            <p:nvPr/>
          </p:nvSpPr>
          <p:spPr>
            <a:xfrm>
              <a:off x="6781800" y="1447800"/>
              <a:ext cx="1066800" cy="990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rot="5400000" flipH="1" flipV="1">
              <a:off x="7086600" y="1219200"/>
              <a:ext cx="457200" cy="1588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7" idx="0"/>
            </p:cNvCxnSpPr>
            <p:nvPr/>
          </p:nvCxnSpPr>
          <p:spPr>
            <a:xfrm rot="5400000" flipH="1" flipV="1">
              <a:off x="7086600" y="1676400"/>
              <a:ext cx="457200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315200" y="1600200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R</a:t>
              </a:r>
              <a:endParaRPr lang="en-US" sz="11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7600" y="1143000"/>
              <a:ext cx="304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h</a:t>
              </a:r>
              <a:endParaRPr lang="en-US" sz="1100" b="1" dirty="0"/>
            </a:p>
          </p:txBody>
        </p:sp>
        <p:sp>
          <p:nvSpPr>
            <p:cNvPr id="12" name="Cube 11"/>
            <p:cNvSpPr/>
            <p:nvPr/>
          </p:nvSpPr>
          <p:spPr>
            <a:xfrm>
              <a:off x="7239000" y="762000"/>
              <a:ext cx="228600" cy="228600"/>
            </a:xfrm>
            <a:prstGeom prst="cub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7239794" y="1123734"/>
              <a:ext cx="304800" cy="158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543800" y="914400"/>
              <a:ext cx="838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00"/>
                  </a:solidFill>
                </a:rPr>
                <a:t>W = </a:t>
              </a:r>
              <a:r>
                <a:rPr lang="en-US" sz="1100" b="1" dirty="0" err="1" smtClean="0">
                  <a:solidFill>
                    <a:srgbClr val="FFFF00"/>
                  </a:solidFill>
                </a:rPr>
                <a:t>mg</a:t>
              </a:r>
              <a:r>
                <a:rPr lang="en-US" sz="1100" b="1" baseline="-25000" dirty="0" err="1" smtClean="0">
                  <a:solidFill>
                    <a:srgbClr val="FFFF00"/>
                  </a:solidFill>
                </a:rPr>
                <a:t>h</a:t>
              </a:r>
              <a:endParaRPr lang="en-US" sz="11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F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G 4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KEF</Template>
  <TotalTime>8651</TotalTime>
  <Words>8543</Words>
  <Application>Microsoft Office PowerPoint</Application>
  <PresentationFormat>On-screen Show (4:3)</PresentationFormat>
  <Paragraphs>1573</Paragraphs>
  <Slides>150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150</vt:i4>
      </vt:variant>
    </vt:vector>
  </HeadingPairs>
  <TitlesOfParts>
    <vt:vector size="152" baseType="lpstr">
      <vt:lpstr>KEF</vt:lpstr>
      <vt:lpstr>PG 4</vt:lpstr>
      <vt:lpstr>Slide 1</vt:lpstr>
      <vt:lpstr>Slide 2</vt:lpstr>
      <vt:lpstr>BT: Cognitive-Domain</vt:lpstr>
      <vt:lpstr>What is Learning? K/ C/ An What are the 6 elements of real learning/ intellectual growth? C</vt:lpstr>
      <vt:lpstr>Learning outcomes/ Desired Learning Objectives (DLOs)? K/ C</vt:lpstr>
      <vt:lpstr>Slide 6</vt:lpstr>
      <vt:lpstr>Use of DLOs for students? C/ An</vt:lpstr>
      <vt:lpstr>Slide 8</vt:lpstr>
      <vt:lpstr>Slide 9</vt:lpstr>
      <vt:lpstr>Why Knowledge-CAASE? C/ An</vt:lpstr>
      <vt:lpstr>Benefits for teachers: Setting learning outcomes? C/ An</vt:lpstr>
      <vt:lpstr>Teachers-Workshop Learning Outcomes? An</vt:lpstr>
      <vt:lpstr>Pose, pause, pounce, bounce</vt:lpstr>
      <vt:lpstr>P3B Strategy: Pose, Pause, Pounce, Bounce </vt:lpstr>
      <vt:lpstr>P3B Strategy: Pose, Pause, Pounce, Bounce </vt:lpstr>
      <vt:lpstr>POSE PAUSE POUNCE BOUNCE</vt:lpstr>
      <vt:lpstr>Why BT? Syn</vt:lpstr>
      <vt:lpstr>Define Cognitive? C/ An</vt:lpstr>
      <vt:lpstr>BENEFITS: Knowledge-CAASE Cognitive Learning</vt:lpstr>
      <vt:lpstr>Def: Cognitive?</vt:lpstr>
      <vt:lpstr>Define Knowledge as BT rung 1? K/ C</vt:lpstr>
      <vt:lpstr>Define Comprehension as BT rung 2? K/ C</vt:lpstr>
      <vt:lpstr>Define Application as BT rung 3? K/ C</vt:lpstr>
      <vt:lpstr>Define Analysis as BT rung 4? K/ C</vt:lpstr>
      <vt:lpstr>Define Synthesis as BT rung 5? K/ C</vt:lpstr>
      <vt:lpstr>Define Evaluation as BT rung 6? K/ C</vt:lpstr>
      <vt:lpstr>Define Remembering? K/ C Remembering: Verbs you think are the best? C/ An</vt:lpstr>
      <vt:lpstr>Slide 28</vt:lpstr>
      <vt:lpstr>Remembering: The best Verbs/ Products?</vt:lpstr>
      <vt:lpstr>The best classroom-roles for Remembering?</vt:lpstr>
      <vt:lpstr>Remembering: The best potential activities and products? An</vt:lpstr>
      <vt:lpstr>Define Understanding? K/ C Understanding: The best verbs? An</vt:lpstr>
      <vt:lpstr>Understanding: The best verbs and products? An</vt:lpstr>
      <vt:lpstr>Best Classroom Roles for Understanding? An</vt:lpstr>
      <vt:lpstr>Understanding: Best potential activities and products? An</vt:lpstr>
      <vt:lpstr>Define Applying? K/ C Applying: The best verbs?</vt:lpstr>
      <vt:lpstr>Applying: The best verbs? An</vt:lpstr>
      <vt:lpstr>Best Classroom Roles for Applying? An</vt:lpstr>
      <vt:lpstr>Applying: Best potential activities and products? An</vt:lpstr>
      <vt:lpstr>Define Analysing? K/C Best verbs? An</vt:lpstr>
      <vt:lpstr>Analysing: Best verbs? An</vt:lpstr>
      <vt:lpstr>Best classroom roles for Analysing? An </vt:lpstr>
      <vt:lpstr>Analyzing: Best Potential activities and products? An</vt:lpstr>
      <vt:lpstr>Synthesis/Creating: Best verbs/ ideas, why? An</vt:lpstr>
      <vt:lpstr>Creating: Best verbs- why? An</vt:lpstr>
      <vt:lpstr>Best classroom roles for creating- why? An</vt:lpstr>
      <vt:lpstr>Creating: Best potential activities and products- why? An</vt:lpstr>
      <vt:lpstr>Evaluating: Best verbs/ ideas? An</vt:lpstr>
      <vt:lpstr>Evaluating cont</vt:lpstr>
      <vt:lpstr>Best classroom roles for Evaluating? An</vt:lpstr>
      <vt:lpstr>Evaluating: Best potential activities and products: An</vt:lpstr>
      <vt:lpstr>Direct guidance for good BT-questions? An</vt:lpstr>
      <vt:lpstr>Teachers Guidance: How ask BT Qs? An What does BT do for what purpose?</vt:lpstr>
      <vt:lpstr>Purpose: Lower Order Questions? C/ An</vt:lpstr>
      <vt:lpstr>Purpose: Higher order Qs? C/ An </vt:lpstr>
      <vt:lpstr>Purpose: HOT skills? C/ An</vt:lpstr>
      <vt:lpstr>Best questions for Remembering: C/ An</vt:lpstr>
      <vt:lpstr>Best questions for Understanding: C/ An</vt:lpstr>
      <vt:lpstr>Best questions for Applying? C/ An</vt:lpstr>
      <vt:lpstr>Best questions for Analysing? C/ An</vt:lpstr>
      <vt:lpstr>Best questions for Creating? C/ An</vt:lpstr>
      <vt:lpstr>Best questions for Evaluating? C/ An</vt:lpstr>
      <vt:lpstr>Activity 1: What BT level?</vt:lpstr>
      <vt:lpstr>Activity 1: What BT level?</vt:lpstr>
      <vt:lpstr>Activity 2: Jack and Jill</vt:lpstr>
      <vt:lpstr>Using BT in the Classroom: Jack and Jill?</vt:lpstr>
      <vt:lpstr>Jack and Jill: BT Qs</vt:lpstr>
      <vt:lpstr>Jack and Jill: BT Qs</vt:lpstr>
      <vt:lpstr>Jack and Jill: BT Qs</vt:lpstr>
      <vt:lpstr>Evaluation</vt:lpstr>
      <vt:lpstr>Jack and Jill: BT Qs</vt:lpstr>
      <vt:lpstr>Make a Mnemonic Device? Syn/ Eval</vt:lpstr>
      <vt:lpstr>Slide 73</vt:lpstr>
      <vt:lpstr>Slide 74</vt:lpstr>
      <vt:lpstr>Unit 5: Gravitation  Physics-IX </vt:lpstr>
      <vt:lpstr>Do you agree with this linkage? Eval</vt:lpstr>
      <vt:lpstr>Would you incl any more concepts in The Gravity Chap? Eval</vt:lpstr>
      <vt:lpstr>Which K-CAASE domain for these DLOs? C</vt:lpstr>
      <vt:lpstr>Useful: Predict acceleration due to gravity g-value?  Why know Newton’s LOG? C</vt:lpstr>
      <vt:lpstr>How many centuries back: LOG discovered? K Explain: Concepts related to gravity? C</vt:lpstr>
      <vt:lpstr>How are 2 Fs same: Falling apple and orbiting moon? Syn</vt:lpstr>
      <vt:lpstr>How many concepts/ parts/ elements to define LOG? An</vt:lpstr>
      <vt:lpstr>Explain the LOG formula with examples? An</vt:lpstr>
      <vt:lpstr>Define proportionality and its constant? K/ C What are directly proportional in F=ma and why?</vt:lpstr>
      <vt:lpstr>Why earnings and hours are directly proportional? An Why x proportional to y is written as x/y= K</vt:lpstr>
      <vt:lpstr>Define inverse proportionality/ constant? K/C What is inversely prop in F=G x (m1 m2)/ d2 - why? </vt:lpstr>
      <vt:lpstr>How spd, travel time inversely prop? An Why y inversely prop to x written as y=K/x?</vt:lpstr>
      <vt:lpstr>Why G units are in 6.67384 × 10-11 m3 kg-1 s-2? Syn</vt:lpstr>
      <vt:lpstr>Why 3rd LOM is consistent with LOG? Syn</vt:lpstr>
      <vt:lpstr>How earth’s  g-force keeps moon in orbit?</vt:lpstr>
      <vt:lpstr>Will constant G be calculated with same formula? An</vt:lpstr>
      <vt:lpstr>Explain relationship of values in LOG formula? Syn Explain G Field with LOG Formula? Syn</vt:lpstr>
      <vt:lpstr>Why does a body accelerate as it falls to earth?</vt:lpstr>
      <vt:lpstr>Why does g-field become weaker with distance from earth? An Why g-field near earth surface is 10 N kg-1 ? Syn</vt:lpstr>
      <vt:lpstr>Formula to calculate earth’s mass? C</vt:lpstr>
      <vt:lpstr>Why/ how F= w= mg = G (m Me)/ R2 ? An Will earth’s wt always= Me= (R2 g)/ G? C</vt:lpstr>
      <vt:lpstr>Slide 97</vt:lpstr>
      <vt:lpstr>Qualify : Value of g on surface depends on m and R? An</vt:lpstr>
      <vt:lpstr>Why does value of g decrease with alt? An</vt:lpstr>
      <vt:lpstr>Why g is 1/4th of value on earth at one R above? An</vt:lpstr>
      <vt:lpstr>What would be g at 3200 km above earth surface? App </vt:lpstr>
      <vt:lpstr>Define satellite? K</vt:lpstr>
      <vt:lpstr>Why comm sats complete one revolution in 24 hours? An Why do these appear stationary? An</vt:lpstr>
      <vt:lpstr>What force keeps them in orbit? C Where does this F come from? C</vt:lpstr>
      <vt:lpstr>Slide 105</vt:lpstr>
      <vt:lpstr>Slide 106</vt:lpstr>
      <vt:lpstr>Ht of a geostationary sat is 42300 km/ vel wrt earth is zero? An</vt:lpstr>
      <vt:lpstr>Slide 108</vt:lpstr>
      <vt:lpstr>Slide 109</vt:lpstr>
      <vt:lpstr>Slide 110</vt:lpstr>
      <vt:lpstr>Slide 111</vt:lpstr>
      <vt:lpstr>Slide 112</vt:lpstr>
      <vt:lpstr>Slide 113</vt:lpstr>
      <vt:lpstr>Who was Bloom</vt:lpstr>
      <vt:lpstr>Slide 115</vt:lpstr>
      <vt:lpstr>Slide 116</vt:lpstr>
      <vt:lpstr>Flipped learning</vt:lpstr>
      <vt:lpstr>How does F-Learning enable S-centered approach? An/ Syn</vt:lpstr>
      <vt:lpstr>Advantage of  a teacher-created video? An</vt:lpstr>
      <vt:lpstr>What is Flipped Classroom? C/ An</vt:lpstr>
      <vt:lpstr>Which classrooms lend themselves to flipping? Syn</vt:lpstr>
      <vt:lpstr>Complex/ abstract subjects</vt:lpstr>
      <vt:lpstr>What do we understand by “meaning of our service”? C/ An</vt:lpstr>
      <vt:lpstr>Where/ how do the USAF personnel fit into the Air Force? C/ An Where does the USAF fit into US Military? Syn How do they define this relationship? Syn</vt:lpstr>
      <vt:lpstr>What are we evaluated for at ISSB? Syn What relationship it has with our careers? Syn</vt:lpstr>
      <vt:lpstr>The fc paradigm</vt:lpstr>
      <vt:lpstr>Where face-to-face instruction gives max benefit? Syn What comes out after deciding 2 Qs? Syn</vt:lpstr>
      <vt:lpstr>What are other uses of videos? K</vt:lpstr>
      <vt:lpstr>Diffeernce normal video/ Screencast? C/ An</vt:lpstr>
      <vt:lpstr>Is FC a 21st century concept? Who use it first? Syn What is new? Syn</vt:lpstr>
      <vt:lpstr>How does a class begin in FIS? K/ Syn</vt:lpstr>
      <vt:lpstr>How use videos about Scientific Measurements? Syn What maj purpose by these? Syn</vt:lpstr>
      <vt:lpstr>Describe MLS? C/ Syn</vt:lpstr>
      <vt:lpstr>Other advantages BT-Techno mesh MLS? Syn</vt:lpstr>
      <vt:lpstr>How can S self-pace learning through videos? An</vt:lpstr>
      <vt:lpstr>What is special about FC-assessments? </vt:lpstr>
      <vt:lpstr>What are the 2 natural fits? C/ An</vt:lpstr>
      <vt:lpstr>A2E resources in techno-assisted FC? C A2E expression modes? C</vt:lpstr>
      <vt:lpstr>Advantages of Project Based BT Learning? Syn</vt:lpstr>
      <vt:lpstr>Added PBL advantage? An</vt:lpstr>
      <vt:lpstr>How does FC help IEP? Syn</vt:lpstr>
      <vt:lpstr>FC advantage vs. types/ deg of S-competence/ status? Syn</vt:lpstr>
      <vt:lpstr>How do you treat the 3 gps? An</vt:lpstr>
      <vt:lpstr>What is the rec focus vs. simple videos and view outside? Syn F Lessons? C</vt:lpstr>
      <vt:lpstr>Impossible video-making: What options? Syn</vt:lpstr>
      <vt:lpstr>How F-classroom gives flex for learning needs of all S? Syn</vt:lpstr>
      <vt:lpstr>Slide 147</vt:lpstr>
      <vt:lpstr>Slide 148</vt:lpstr>
      <vt:lpstr>Method: bt based ppt for lot/ hot?</vt:lpstr>
      <vt:lpstr>How many times most crit study in FRAME-1? K/ C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</dc:title>
  <dc:creator>Saira</dc:creator>
  <cp:lastModifiedBy>Computer</cp:lastModifiedBy>
  <cp:revision>138</cp:revision>
  <dcterms:created xsi:type="dcterms:W3CDTF">2012-01-10T14:47:10Z</dcterms:created>
  <dcterms:modified xsi:type="dcterms:W3CDTF">2014-08-16T07:11:20Z</dcterms:modified>
</cp:coreProperties>
</file>